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7"/>
  </p:notesMasterIdLst>
  <p:sldIdLst>
    <p:sldId id="320" r:id="rId2"/>
    <p:sldId id="374" r:id="rId3"/>
    <p:sldId id="362" r:id="rId4"/>
    <p:sldId id="363" r:id="rId5"/>
    <p:sldId id="365" r:id="rId6"/>
    <p:sldId id="339" r:id="rId7"/>
    <p:sldId id="364" r:id="rId8"/>
    <p:sldId id="366" r:id="rId9"/>
    <p:sldId id="368" r:id="rId10"/>
    <p:sldId id="367" r:id="rId11"/>
    <p:sldId id="369" r:id="rId12"/>
    <p:sldId id="370" r:id="rId13"/>
    <p:sldId id="371" r:id="rId14"/>
    <p:sldId id="372" r:id="rId15"/>
    <p:sldId id="373" r:id="rId16"/>
  </p:sldIdLst>
  <p:sldSz cx="9144000" cy="6858000" type="screen4x3"/>
  <p:notesSz cx="6797675" cy="9926638"/>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FF00"/>
    <a:srgbClr val="F4C5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92619" autoAdjust="0"/>
  </p:normalViewPr>
  <p:slideViewPr>
    <p:cSldViewPr>
      <p:cViewPr>
        <p:scale>
          <a:sx n="83" d="100"/>
          <a:sy n="83" d="100"/>
        </p:scale>
        <p:origin x="-139"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F486B53-0F43-41B4-A924-C228817E358C}" type="datetimeFigureOut">
              <a:rPr lang="ru-RU" smtClean="0"/>
              <a:pPr/>
              <a:t>26.03.2019</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247ADE96-39FF-4468-A573-23A93A09DF8D}" type="slidenum">
              <a:rPr lang="ru-RU" smtClean="0"/>
              <a:pPr/>
              <a:t>‹#›</a:t>
            </a:fld>
            <a:endParaRPr lang="ru-RU"/>
          </a:p>
        </p:txBody>
      </p:sp>
    </p:spTree>
    <p:extLst>
      <p:ext uri="{BB962C8B-B14F-4D97-AF65-F5344CB8AC3E}">
        <p14:creationId xmlns:p14="http://schemas.microsoft.com/office/powerpoint/2010/main" val="1306163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47ADE96-39FF-4468-A573-23A93A09DF8D}" type="slidenum">
              <a:rPr lang="ru-RU" smtClean="0"/>
              <a:pPr/>
              <a:t>13</a:t>
            </a:fld>
            <a:endParaRPr lang="ru-RU"/>
          </a:p>
        </p:txBody>
      </p:sp>
    </p:spTree>
    <p:extLst>
      <p:ext uri="{BB962C8B-B14F-4D97-AF65-F5344CB8AC3E}">
        <p14:creationId xmlns:p14="http://schemas.microsoft.com/office/powerpoint/2010/main" val="3553068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47ADE96-39FF-4468-A573-23A93A09DF8D}" type="slidenum">
              <a:rPr lang="ru-RU" smtClean="0"/>
              <a:pPr/>
              <a:t>14</a:t>
            </a:fld>
            <a:endParaRPr lang="ru-RU"/>
          </a:p>
        </p:txBody>
      </p:sp>
    </p:spTree>
    <p:extLst>
      <p:ext uri="{BB962C8B-B14F-4D97-AF65-F5344CB8AC3E}">
        <p14:creationId xmlns:p14="http://schemas.microsoft.com/office/powerpoint/2010/main" val="3553068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47ADE96-39FF-4468-A573-23A93A09DF8D}" type="slidenum">
              <a:rPr lang="ru-RU" smtClean="0"/>
              <a:pPr/>
              <a:t>15</a:t>
            </a:fld>
            <a:endParaRPr lang="ru-RU"/>
          </a:p>
        </p:txBody>
      </p:sp>
    </p:spTree>
    <p:extLst>
      <p:ext uri="{BB962C8B-B14F-4D97-AF65-F5344CB8AC3E}">
        <p14:creationId xmlns:p14="http://schemas.microsoft.com/office/powerpoint/2010/main" val="3553068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194" name="Rectangle 2"/>
          <p:cNvSpPr>
            <a:spLocks noGrp="1" noChangeArrowheads="1"/>
          </p:cNvSpPr>
          <p:nvPr>
            <p:ph type="ctrTitle" sz="quarter"/>
          </p:nvPr>
        </p:nvSpPr>
        <p:spPr>
          <a:xfrm>
            <a:off x="685800" y="1676400"/>
            <a:ext cx="7772400" cy="1828800"/>
          </a:xfrm>
        </p:spPr>
        <p:txBody>
          <a:bodyPr/>
          <a:lstStyle>
            <a:lvl1pPr>
              <a:defRPr/>
            </a:lvl1pPr>
          </a:lstStyle>
          <a:p>
            <a:r>
              <a:rPr lang="ru-RU"/>
              <a:t>Образец заголовка</a:t>
            </a:r>
          </a:p>
        </p:txBody>
      </p:sp>
      <p:sp>
        <p:nvSpPr>
          <p:cNvPr id="8195"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1CDE58C-60F4-4550-99BC-877EB33BE554}"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5F3B019-E37E-4473-8113-7C80B59CF6CB}"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42A6AD8-274D-4391-84A4-2F823360F1F8}"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107C460-FD2B-4698-B1D0-633BB65A1DC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1EF20A65-E000-428E-890F-D18C60C76E14}"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80CAAEC1-0EE6-4C45-9BAA-23831202486D}"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E7859234-906F-476F-869A-35EBBBEE3266}"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7390DE1-B996-43E2-A665-5593F34B7C08}"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C026342-E6C0-45F7-9FAA-9494D52850F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557AEC4-2AE4-4502-BA51-DC322627FDD7}"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81000"/>
            <a:ext cx="2057400" cy="57150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381000"/>
            <a:ext cx="6019800" cy="5715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A015552-E515-4875-91C8-86BF7ACD552D}"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457200" y="381000"/>
            <a:ext cx="8229600" cy="13716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457200" y="19812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9812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57200" y="41148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4648200" y="41148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FD74E387-CC42-4013-8B52-808AC149DDF2}"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812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9812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41148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A15CCF7B-1503-4AF6-903D-49DEE67A5166}"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981200"/>
            <a:ext cx="8229600" cy="4114800"/>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7197A68-80C0-456E-8ABB-7FF6A14EF1F2}"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Заголовок, схема или организационная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ru-RU"/>
          </a:p>
        </p:txBody>
      </p:sp>
      <p:sp>
        <p:nvSpPr>
          <p:cNvPr id="3" name="Рисунок SmartArt 2"/>
          <p:cNvSpPr>
            <a:spLocks noGrp="1"/>
          </p:cNvSpPr>
          <p:nvPr>
            <p:ph type="dgm" idx="1"/>
          </p:nvPr>
        </p:nvSpPr>
        <p:spPr>
          <a:xfrm>
            <a:off x="457200" y="1981200"/>
            <a:ext cx="8229600" cy="4114800"/>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2E93D54-9C1C-4CF3-B2D0-D0C413ACCF2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7171"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71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pPr>
              <a:defRPr/>
            </a:pPr>
            <a:endParaRPr lang="ru-RU"/>
          </a:p>
        </p:txBody>
      </p:sp>
      <p:sp>
        <p:nvSpPr>
          <p:cNvPr id="71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pPr>
              <a:defRPr/>
            </a:pPr>
            <a:endParaRPr lang="ru-RU"/>
          </a:p>
        </p:txBody>
      </p:sp>
      <p:sp>
        <p:nvSpPr>
          <p:cNvPr id="71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pPr>
              <a:defRPr/>
            </a:pPr>
            <a:fld id="{3747E765-F35C-4418-A234-667F9C17A5E8}"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Word_Document1.doc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2011680"/>
            <a:ext cx="9144000" cy="294132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smtClean="0">
                <a:latin typeface="Times New Roman" panose="02020603050405020304" pitchFamily="18" charset="0"/>
                <a:cs typeface="Times New Roman" panose="02020603050405020304" pitchFamily="18" charset="0"/>
              </a:rPr>
              <a:t>СТРАТЕГИЯ СОЦИАЛЬНО-ЭКОНОМИЧЕСКОГО РАЗВИТИЯ СОРТАВАЛЬСКОГО МУНИЦИПАЛЬНОГО РАЙОНА </a:t>
            </a:r>
          </a:p>
          <a:p>
            <a:pPr algn="ctr"/>
            <a:r>
              <a:rPr lang="ru-RU" sz="2800" b="1" dirty="0" smtClean="0">
                <a:latin typeface="Times New Roman" panose="02020603050405020304" pitchFamily="18" charset="0"/>
                <a:cs typeface="Times New Roman" panose="02020603050405020304" pitchFamily="18" charset="0"/>
              </a:rPr>
              <a:t>НА ПЕРИОД ДО 2025 ГОДА</a:t>
            </a:r>
            <a:endParaRPr lang="ru-RU" sz="2800" b="1" dirty="0">
              <a:latin typeface="Times New Roman" panose="02020603050405020304" pitchFamily="18" charset="0"/>
              <a:cs typeface="Times New Roman" panose="02020603050405020304" pitchFamily="18" charset="0"/>
            </a:endParaRPr>
          </a:p>
        </p:txBody>
      </p:sp>
    </p:spTree>
  </p:cSld>
  <p:clrMapOvr>
    <a:masterClrMapping/>
  </p:clrMapOvr>
  <p:transition>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0668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smtClean="0">
                <a:latin typeface="Times New Roman" panose="02020603050405020304" pitchFamily="18" charset="0"/>
                <a:cs typeface="Times New Roman" panose="02020603050405020304" pitchFamily="18" charset="0"/>
              </a:rPr>
              <a:t>СОДЕРЖАНИЕ</a:t>
            </a:r>
            <a:endParaRPr lang="ru-RU" sz="28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28600" y="1143000"/>
            <a:ext cx="8686800" cy="5632311"/>
          </a:xfrm>
          <a:prstGeom prst="rect">
            <a:avLst/>
          </a:prstGeom>
          <a:noFill/>
        </p:spPr>
        <p:txBody>
          <a:bodyPr wrap="square" rtlCol="0">
            <a:spAutoFit/>
          </a:bodyPr>
          <a:lstStyle/>
          <a:p>
            <a:r>
              <a:rPr lang="ru-RU" sz="1500" b="1" dirty="0" smtClean="0">
                <a:solidFill>
                  <a:srgbClr val="000000"/>
                </a:solidFill>
              </a:rPr>
              <a:t>ВВЕДЕНИЕ</a:t>
            </a:r>
            <a:r>
              <a:rPr lang="ru-RU" sz="1500" b="1" dirty="0">
                <a:solidFill>
                  <a:srgbClr val="000000"/>
                </a:solidFill>
              </a:rPr>
              <a:t>	</a:t>
            </a:r>
          </a:p>
          <a:p>
            <a:r>
              <a:rPr lang="ru-RU" sz="1500" b="1" dirty="0" smtClean="0">
                <a:solidFill>
                  <a:srgbClr val="000000"/>
                </a:solidFill>
              </a:rPr>
              <a:t>1</a:t>
            </a:r>
            <a:r>
              <a:rPr lang="ru-RU" sz="1500" b="1" dirty="0">
                <a:solidFill>
                  <a:srgbClr val="000000"/>
                </a:solidFill>
              </a:rPr>
              <a:t>. СОРТАВАЛЬСКИЙ МУНИЦИПАЛЬНЫЙ РАЙОН СЕГОДНЯ	</a:t>
            </a:r>
          </a:p>
          <a:p>
            <a:r>
              <a:rPr lang="ru-RU" sz="1500" dirty="0">
                <a:solidFill>
                  <a:srgbClr val="000000"/>
                </a:solidFill>
              </a:rPr>
              <a:t>1.1. Социально-экономическое положение района	</a:t>
            </a:r>
          </a:p>
          <a:p>
            <a:r>
              <a:rPr lang="ru-RU" sz="1500" dirty="0" smtClean="0">
                <a:solidFill>
                  <a:srgbClr val="000000"/>
                </a:solidFill>
              </a:rPr>
              <a:t>1.2</a:t>
            </a:r>
            <a:r>
              <a:rPr lang="ru-RU" sz="1500" dirty="0">
                <a:solidFill>
                  <a:srgbClr val="000000"/>
                </a:solidFill>
              </a:rPr>
              <a:t>. Роль и место Сортавальского муниципального района в социально-экономическом развитии Республики Карелия	</a:t>
            </a:r>
          </a:p>
          <a:p>
            <a:r>
              <a:rPr lang="ru-RU" sz="1500" dirty="0" smtClean="0">
                <a:solidFill>
                  <a:srgbClr val="000000"/>
                </a:solidFill>
              </a:rPr>
              <a:t>1.3</a:t>
            </a:r>
            <a:r>
              <a:rPr lang="ru-RU" sz="1500" dirty="0">
                <a:solidFill>
                  <a:srgbClr val="000000"/>
                </a:solidFill>
              </a:rPr>
              <a:t>.  </a:t>
            </a:r>
            <a:r>
              <a:rPr lang="ru-RU" sz="1500" dirty="0" err="1">
                <a:solidFill>
                  <a:srgbClr val="000000"/>
                </a:solidFill>
              </a:rPr>
              <a:t>Cильные</a:t>
            </a:r>
            <a:r>
              <a:rPr lang="ru-RU" sz="1500" dirty="0">
                <a:solidFill>
                  <a:srgbClr val="000000"/>
                </a:solidFill>
              </a:rPr>
              <a:t> и слабые стороны, вызовы и конкурентные преимущества социально-экономического развития Сортавальского муниципального района	</a:t>
            </a:r>
            <a:endParaRPr lang="ru-RU" sz="1500" dirty="0" smtClean="0">
              <a:solidFill>
                <a:srgbClr val="000000"/>
              </a:solidFill>
            </a:endParaRPr>
          </a:p>
          <a:p>
            <a:r>
              <a:rPr lang="ru-RU" sz="1500" b="1" dirty="0" smtClean="0">
                <a:solidFill>
                  <a:srgbClr val="000000"/>
                </a:solidFill>
              </a:rPr>
              <a:t>2</a:t>
            </a:r>
            <a:r>
              <a:rPr lang="ru-RU" sz="1500" b="1" dirty="0">
                <a:solidFill>
                  <a:srgbClr val="000000"/>
                </a:solidFill>
              </a:rPr>
              <a:t>. СИСТЕМА СТРАТЕГИЧЕСКИХ ЦЕЛЕЙ И ЗАДАЧ СОЦИАЛЬНО-ЭКОНОМИЧЕСКОГО РАЗВИТИЯ РАЙОНА	</a:t>
            </a:r>
            <a:endParaRPr lang="ru-RU" sz="1500" b="1" dirty="0" smtClean="0">
              <a:solidFill>
                <a:srgbClr val="000000"/>
              </a:solidFill>
            </a:endParaRPr>
          </a:p>
          <a:p>
            <a:r>
              <a:rPr lang="ru-RU" sz="1500" dirty="0" smtClean="0">
                <a:solidFill>
                  <a:srgbClr val="000000"/>
                </a:solidFill>
              </a:rPr>
              <a:t>2.1</a:t>
            </a:r>
            <a:r>
              <a:rPr lang="ru-RU" sz="1500" dirty="0">
                <a:solidFill>
                  <a:srgbClr val="000000"/>
                </a:solidFill>
              </a:rPr>
              <a:t>. Альтернативные сценарии социально-экономического  развития </a:t>
            </a:r>
            <a:r>
              <a:rPr lang="ru-RU" sz="1500" dirty="0" smtClean="0">
                <a:solidFill>
                  <a:srgbClr val="000000"/>
                </a:solidFill>
              </a:rPr>
              <a:t>района</a:t>
            </a:r>
          </a:p>
          <a:p>
            <a:r>
              <a:rPr lang="ru-RU" sz="1500" dirty="0" smtClean="0">
                <a:solidFill>
                  <a:srgbClr val="000000"/>
                </a:solidFill>
              </a:rPr>
              <a:t>2.2</a:t>
            </a:r>
            <a:r>
              <a:rPr lang="ru-RU" sz="1500" dirty="0">
                <a:solidFill>
                  <a:srgbClr val="000000"/>
                </a:solidFill>
              </a:rPr>
              <a:t>. Цели, задачи и направления стратегического развития района	</a:t>
            </a:r>
            <a:endParaRPr lang="ru-RU" sz="1500" dirty="0" smtClean="0">
              <a:solidFill>
                <a:srgbClr val="000000"/>
              </a:solidFill>
            </a:endParaRPr>
          </a:p>
          <a:p>
            <a:r>
              <a:rPr lang="ru-RU" sz="1500" dirty="0" smtClean="0">
                <a:solidFill>
                  <a:srgbClr val="000000"/>
                </a:solidFill>
              </a:rPr>
              <a:t>2.2.1</a:t>
            </a:r>
            <a:r>
              <a:rPr lang="ru-RU" sz="1500" dirty="0">
                <a:solidFill>
                  <a:srgbClr val="000000"/>
                </a:solidFill>
              </a:rPr>
              <a:t>. Стратегическое направление «Ускорение экономического роста района</a:t>
            </a:r>
            <a:r>
              <a:rPr lang="ru-RU" sz="1500" dirty="0" smtClean="0">
                <a:solidFill>
                  <a:srgbClr val="000000"/>
                </a:solidFill>
              </a:rPr>
              <a:t>»</a:t>
            </a:r>
          </a:p>
          <a:p>
            <a:r>
              <a:rPr lang="ru-RU" sz="1500" dirty="0" smtClean="0">
                <a:solidFill>
                  <a:srgbClr val="000000"/>
                </a:solidFill>
              </a:rPr>
              <a:t>2.2.2</a:t>
            </a:r>
            <a:r>
              <a:rPr lang="ru-RU" sz="1500" dirty="0">
                <a:solidFill>
                  <a:srgbClr val="000000"/>
                </a:solidFill>
              </a:rPr>
              <a:t>. Стратегическое направление  «Создание благоприятной среды проживания населения</a:t>
            </a:r>
            <a:r>
              <a:rPr lang="ru-RU" sz="1500" dirty="0" smtClean="0">
                <a:solidFill>
                  <a:srgbClr val="000000"/>
                </a:solidFill>
              </a:rPr>
              <a:t>» 2.2.3. Стратегическое </a:t>
            </a:r>
            <a:r>
              <a:rPr lang="ru-RU" sz="1500" dirty="0">
                <a:solidFill>
                  <a:srgbClr val="000000"/>
                </a:solidFill>
              </a:rPr>
              <a:t>направление «Развитие человеческого потенциала»</a:t>
            </a:r>
            <a:endParaRPr lang="ru-RU" sz="1500" dirty="0" smtClean="0">
              <a:solidFill>
                <a:srgbClr val="000000"/>
              </a:solidFill>
            </a:endParaRPr>
          </a:p>
          <a:p>
            <a:r>
              <a:rPr lang="ru-RU" sz="1500" dirty="0" smtClean="0">
                <a:solidFill>
                  <a:srgbClr val="000000"/>
                </a:solidFill>
              </a:rPr>
              <a:t>2.3</a:t>
            </a:r>
            <a:r>
              <a:rPr lang="ru-RU" sz="1500" dirty="0">
                <a:solidFill>
                  <a:srgbClr val="000000"/>
                </a:solidFill>
              </a:rPr>
              <a:t>. </a:t>
            </a:r>
            <a:r>
              <a:rPr lang="ru-RU" sz="1500" dirty="0" smtClean="0">
                <a:solidFill>
                  <a:srgbClr val="000000"/>
                </a:solidFill>
              </a:rPr>
              <a:t>   Сопоставление </a:t>
            </a:r>
            <a:r>
              <a:rPr lang="ru-RU" sz="1500" dirty="0">
                <a:solidFill>
                  <a:srgbClr val="000000"/>
                </a:solidFill>
              </a:rPr>
              <a:t>целевых блоков документов стратегического планирования различного уровня	</a:t>
            </a:r>
            <a:endParaRPr lang="ru-RU" sz="1500" dirty="0" smtClean="0">
              <a:solidFill>
                <a:srgbClr val="000000"/>
              </a:solidFill>
            </a:endParaRPr>
          </a:p>
          <a:p>
            <a:r>
              <a:rPr lang="ru-RU" sz="1500" b="1" dirty="0" smtClean="0">
                <a:solidFill>
                  <a:srgbClr val="000000"/>
                </a:solidFill>
              </a:rPr>
              <a:t>3</a:t>
            </a:r>
            <a:r>
              <a:rPr lang="ru-RU" sz="1500" b="1" dirty="0">
                <a:solidFill>
                  <a:srgbClr val="000000"/>
                </a:solidFill>
              </a:rPr>
              <a:t>. ИНВЕСТИЦИОННАЯ  ПОЛИТИКА  РАЙОНА	</a:t>
            </a:r>
          </a:p>
          <a:p>
            <a:r>
              <a:rPr lang="ru-RU" sz="1500" b="1" dirty="0">
                <a:solidFill>
                  <a:srgbClr val="000000"/>
                </a:solidFill>
              </a:rPr>
              <a:t>4. ОРГАНИЗАЦИЯ РЕАЛИЗАЦИИ СТРАТЕГИИ</a:t>
            </a:r>
            <a:r>
              <a:rPr lang="ru-RU" sz="1500" dirty="0">
                <a:solidFill>
                  <a:srgbClr val="000000"/>
                </a:solidFill>
              </a:rPr>
              <a:t>	</a:t>
            </a:r>
          </a:p>
          <a:p>
            <a:r>
              <a:rPr lang="ru-RU" sz="1500" dirty="0">
                <a:solidFill>
                  <a:srgbClr val="000000"/>
                </a:solidFill>
              </a:rPr>
              <a:t>4.1. Механизмы реализации стратегией	</a:t>
            </a:r>
          </a:p>
          <a:p>
            <a:r>
              <a:rPr lang="ru-RU" sz="1500" dirty="0">
                <a:solidFill>
                  <a:srgbClr val="000000"/>
                </a:solidFill>
              </a:rPr>
              <a:t>4.2. Формирование системы управления  и мониторинга</a:t>
            </a:r>
          </a:p>
          <a:p>
            <a:r>
              <a:rPr lang="ru-RU" sz="1500" dirty="0">
                <a:solidFill>
                  <a:srgbClr val="000000"/>
                </a:solidFill>
              </a:rPr>
              <a:t>реализации Стратегии	</a:t>
            </a:r>
            <a:endParaRPr lang="ru-RU" sz="1500" dirty="0" smtClean="0">
              <a:solidFill>
                <a:srgbClr val="000000"/>
              </a:solidFill>
            </a:endParaRPr>
          </a:p>
          <a:p>
            <a:r>
              <a:rPr lang="ru-RU" sz="1500" dirty="0" smtClean="0">
                <a:solidFill>
                  <a:srgbClr val="000000"/>
                </a:solidFill>
              </a:rPr>
              <a:t>4.3</a:t>
            </a:r>
            <a:r>
              <a:rPr lang="ru-RU" sz="1500" dirty="0">
                <a:solidFill>
                  <a:srgbClr val="000000"/>
                </a:solidFill>
              </a:rPr>
              <a:t>. Перечень муниципальных программ района в привязке к основным  направлениям и приоритетам Стратегии	</a:t>
            </a:r>
            <a:endParaRPr lang="ru-RU" sz="1500" dirty="0" smtClean="0">
              <a:solidFill>
                <a:srgbClr val="000000"/>
              </a:solidFill>
            </a:endParaRPr>
          </a:p>
          <a:p>
            <a:r>
              <a:rPr lang="ru-RU" sz="1500" dirty="0" smtClean="0">
                <a:solidFill>
                  <a:srgbClr val="000000"/>
                </a:solidFill>
              </a:rPr>
              <a:t>4.4</a:t>
            </a:r>
            <a:r>
              <a:rPr lang="ru-RU" sz="1500" dirty="0">
                <a:solidFill>
                  <a:srgbClr val="000000"/>
                </a:solidFill>
              </a:rPr>
              <a:t>. Ожидаемые результаты реализации </a:t>
            </a:r>
            <a:r>
              <a:rPr lang="ru-RU" sz="1500" dirty="0" err="1">
                <a:solidFill>
                  <a:srgbClr val="000000"/>
                </a:solidFill>
              </a:rPr>
              <a:t>Cтратегии</a:t>
            </a:r>
            <a:r>
              <a:rPr lang="ru-RU" sz="1500" dirty="0">
                <a:solidFill>
                  <a:srgbClr val="000000"/>
                </a:solidFill>
              </a:rPr>
              <a:t>	</a:t>
            </a:r>
          </a:p>
        </p:txBody>
      </p:sp>
    </p:spTree>
    <p:extLst>
      <p:ext uri="{BB962C8B-B14F-4D97-AF65-F5344CB8AC3E}">
        <p14:creationId xmlns:p14="http://schemas.microsoft.com/office/powerpoint/2010/main" val="2744293299"/>
      </p:ext>
    </p:extLst>
  </p:cSld>
  <p:clrMapOvr>
    <a:masterClrMapping/>
  </p:clrMapOvr>
  <p:transition>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0668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a:t>Вызовы и угрозы развития</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5555367"/>
          </a:xfrm>
          <a:prstGeom prst="rect">
            <a:avLst/>
          </a:prstGeom>
        </p:spPr>
        <p:txBody>
          <a:bodyPr wrap="square">
            <a:spAutoFit/>
          </a:bodyPr>
          <a:lstStyle/>
          <a:p>
            <a:pPr marL="342900" indent="-342900">
              <a:buAutoNum type="arabicParenR"/>
            </a:pPr>
            <a:r>
              <a:rPr lang="ru-RU" sz="1600" dirty="0" smtClean="0">
                <a:solidFill>
                  <a:srgbClr val="000000"/>
                </a:solidFill>
              </a:rPr>
              <a:t>Сокращение </a:t>
            </a:r>
            <a:r>
              <a:rPr lang="ru-RU" sz="1600" dirty="0">
                <a:solidFill>
                  <a:srgbClr val="000000"/>
                </a:solidFill>
              </a:rPr>
              <a:t>доли населения трудоспособного возраста, усиление демографической нагрузки на трудоспособное население города</a:t>
            </a:r>
            <a:r>
              <a:rPr lang="ru-RU" sz="1600" dirty="0" smtClean="0">
                <a:solidFill>
                  <a:srgbClr val="000000"/>
                </a:solidFill>
              </a:rPr>
              <a:t>.</a:t>
            </a:r>
          </a:p>
          <a:p>
            <a:endParaRPr lang="ru-RU" sz="500" dirty="0">
              <a:solidFill>
                <a:srgbClr val="000000"/>
              </a:solidFill>
            </a:endParaRPr>
          </a:p>
          <a:p>
            <a:r>
              <a:rPr lang="ru-RU" sz="1600" dirty="0">
                <a:solidFill>
                  <a:srgbClr val="000000"/>
                </a:solidFill>
              </a:rPr>
              <a:t>2) </a:t>
            </a:r>
            <a:r>
              <a:rPr lang="ru-RU" sz="1600" dirty="0" smtClean="0">
                <a:solidFill>
                  <a:srgbClr val="000000"/>
                </a:solidFill>
              </a:rPr>
              <a:t>  Недостаточность </a:t>
            </a:r>
            <a:r>
              <a:rPr lang="ru-RU" sz="1600" dirty="0">
                <a:solidFill>
                  <a:srgbClr val="000000"/>
                </a:solidFill>
              </a:rPr>
              <a:t>инвестиций в инфраструктуру района</a:t>
            </a:r>
            <a:r>
              <a:rPr lang="ru-RU" sz="1600" dirty="0" smtClean="0">
                <a:solidFill>
                  <a:srgbClr val="000000"/>
                </a:solidFill>
              </a:rPr>
              <a:t>.</a:t>
            </a:r>
          </a:p>
          <a:p>
            <a:endParaRPr lang="ru-RU" sz="500" dirty="0" smtClean="0">
              <a:solidFill>
                <a:srgbClr val="000000"/>
              </a:solidFill>
            </a:endParaRPr>
          </a:p>
          <a:p>
            <a:pPr marL="342000" indent="-342000"/>
            <a:r>
              <a:rPr lang="ru-RU" sz="1600" dirty="0">
                <a:solidFill>
                  <a:srgbClr val="000000"/>
                </a:solidFill>
              </a:rPr>
              <a:t>3) </a:t>
            </a:r>
            <a:r>
              <a:rPr lang="ru-RU" sz="1600" dirty="0" smtClean="0">
                <a:solidFill>
                  <a:srgbClr val="000000"/>
                </a:solidFill>
              </a:rPr>
              <a:t> </a:t>
            </a:r>
            <a:r>
              <a:rPr lang="ru-RU" sz="1600" dirty="0" err="1" smtClean="0">
                <a:solidFill>
                  <a:srgbClr val="000000"/>
                </a:solidFill>
              </a:rPr>
              <a:t>Труднопрогнозируемая</a:t>
            </a:r>
            <a:r>
              <a:rPr lang="ru-RU" sz="1600" dirty="0" smtClean="0">
                <a:solidFill>
                  <a:srgbClr val="000000"/>
                </a:solidFill>
              </a:rPr>
              <a:t> </a:t>
            </a:r>
            <a:r>
              <a:rPr lang="ru-RU" sz="1600" dirty="0">
                <a:solidFill>
                  <a:srgbClr val="000000"/>
                </a:solidFill>
              </a:rPr>
              <a:t>политика собственников в отношении перспектив развития бизнеса. Уход предприятий МСП в «теневой» сектор в связи с необходимостью увеличения уровня минимальной оплаты  труда</a:t>
            </a:r>
            <a:r>
              <a:rPr lang="ru-RU" sz="1600" dirty="0" smtClean="0">
                <a:solidFill>
                  <a:srgbClr val="000000"/>
                </a:solidFill>
              </a:rPr>
              <a:t>.</a:t>
            </a:r>
          </a:p>
          <a:p>
            <a:endParaRPr lang="ru-RU" sz="500" dirty="0">
              <a:solidFill>
                <a:srgbClr val="000000"/>
              </a:solidFill>
            </a:endParaRPr>
          </a:p>
          <a:p>
            <a:pPr marL="342900" indent="-342900">
              <a:buAutoNum type="arabicParenR" startAt="4"/>
            </a:pPr>
            <a:r>
              <a:rPr lang="ru-RU" sz="1600" dirty="0" smtClean="0">
                <a:solidFill>
                  <a:srgbClr val="000000"/>
                </a:solidFill>
              </a:rPr>
              <a:t>Не завершение </a:t>
            </a:r>
            <a:r>
              <a:rPr lang="ru-RU" sz="1600" dirty="0">
                <a:solidFill>
                  <a:srgbClr val="000000"/>
                </a:solidFill>
              </a:rPr>
              <a:t>проекта газификации Северного Приладожья ставит под угрозу дальнейшую эксплуатацию вновь возведенных источников теплоснабжения</a:t>
            </a:r>
            <a:r>
              <a:rPr lang="ru-RU" sz="1600" dirty="0" smtClean="0">
                <a:solidFill>
                  <a:srgbClr val="000000"/>
                </a:solidFill>
              </a:rPr>
              <a:t>.</a:t>
            </a:r>
          </a:p>
          <a:p>
            <a:pPr marL="342900" indent="-342900">
              <a:buAutoNum type="arabicParenR" startAt="4"/>
            </a:pPr>
            <a:endParaRPr lang="ru-RU" sz="500" dirty="0">
              <a:solidFill>
                <a:srgbClr val="000000"/>
              </a:solidFill>
            </a:endParaRPr>
          </a:p>
          <a:p>
            <a:pPr marL="342900" indent="-342900">
              <a:buAutoNum type="arabicParenR" startAt="5"/>
            </a:pPr>
            <a:r>
              <a:rPr lang="ru-RU" sz="1600" dirty="0" smtClean="0">
                <a:solidFill>
                  <a:srgbClr val="000000"/>
                </a:solidFill>
              </a:rPr>
              <a:t>Нестабильность </a:t>
            </a:r>
            <a:r>
              <a:rPr lang="ru-RU" sz="1600" dirty="0">
                <a:solidFill>
                  <a:srgbClr val="000000"/>
                </a:solidFill>
              </a:rPr>
              <a:t>нормативно-правовой базы в сфере земельных отношений, уменьшение арендных платежей в связи с перераспределением полномочий в области земельных отношений, переоценкой кадастровой стоимости земельных участков</a:t>
            </a:r>
            <a:r>
              <a:rPr lang="ru-RU" sz="1600" dirty="0" smtClean="0">
                <a:solidFill>
                  <a:srgbClr val="000000"/>
                </a:solidFill>
              </a:rPr>
              <a:t>.</a:t>
            </a:r>
          </a:p>
          <a:p>
            <a:endParaRPr lang="ru-RU" sz="500" dirty="0">
              <a:solidFill>
                <a:srgbClr val="000000"/>
              </a:solidFill>
            </a:endParaRPr>
          </a:p>
          <a:p>
            <a:pPr marL="342900" indent="-342900">
              <a:buAutoNum type="arabicParenR" startAt="6"/>
            </a:pPr>
            <a:r>
              <a:rPr lang="ru-RU" sz="1600" dirty="0" smtClean="0">
                <a:solidFill>
                  <a:srgbClr val="000000"/>
                </a:solidFill>
              </a:rPr>
              <a:t>Снижение </a:t>
            </a:r>
            <a:r>
              <a:rPr lang="ru-RU" sz="1600" dirty="0">
                <a:solidFill>
                  <a:srgbClr val="000000"/>
                </a:solidFill>
              </a:rPr>
              <a:t>уровня и качества предоставления образовательных, культурно-досуговых услуг в результате стремления к снижению расходов бюджета</a:t>
            </a:r>
            <a:r>
              <a:rPr lang="ru-RU" sz="1600" dirty="0" smtClean="0">
                <a:solidFill>
                  <a:srgbClr val="000000"/>
                </a:solidFill>
              </a:rPr>
              <a:t>.</a:t>
            </a:r>
          </a:p>
          <a:p>
            <a:pPr marL="342900" indent="-342900">
              <a:buAutoNum type="arabicParenR" startAt="6"/>
            </a:pPr>
            <a:endParaRPr lang="ru-RU" sz="500" dirty="0">
              <a:solidFill>
                <a:srgbClr val="000000"/>
              </a:solidFill>
            </a:endParaRPr>
          </a:p>
          <a:p>
            <a:pPr marL="342900" indent="-342900">
              <a:buAutoNum type="arabicParenR" startAt="7"/>
            </a:pPr>
            <a:r>
              <a:rPr lang="ru-RU" sz="1600" dirty="0" smtClean="0">
                <a:solidFill>
                  <a:srgbClr val="000000"/>
                </a:solidFill>
              </a:rPr>
              <a:t>Низкая </a:t>
            </a:r>
            <a:r>
              <a:rPr lang="ru-RU" sz="1600" dirty="0">
                <a:solidFill>
                  <a:srgbClr val="000000"/>
                </a:solidFill>
              </a:rPr>
              <a:t>степень гражданской активности общества, пассивность населения в решении местных проблем, невысокий уровень доверия к власти</a:t>
            </a:r>
            <a:r>
              <a:rPr lang="ru-RU" sz="1600" dirty="0" smtClean="0">
                <a:solidFill>
                  <a:srgbClr val="000000"/>
                </a:solidFill>
              </a:rPr>
              <a:t>;</a:t>
            </a:r>
          </a:p>
          <a:p>
            <a:endParaRPr lang="ru-RU" sz="500" dirty="0">
              <a:solidFill>
                <a:srgbClr val="000000"/>
              </a:solidFill>
            </a:endParaRPr>
          </a:p>
          <a:p>
            <a:pPr marL="342900" indent="-342900">
              <a:buAutoNum type="arabicParenR" startAt="8"/>
            </a:pPr>
            <a:r>
              <a:rPr lang="ru-RU" sz="1600" dirty="0" smtClean="0">
                <a:solidFill>
                  <a:srgbClr val="000000"/>
                </a:solidFill>
              </a:rPr>
              <a:t>Сокращение </a:t>
            </a:r>
            <a:r>
              <a:rPr lang="ru-RU" sz="1600" dirty="0">
                <a:solidFill>
                  <a:srgbClr val="000000"/>
                </a:solidFill>
              </a:rPr>
              <a:t>туристского потока</a:t>
            </a:r>
            <a:r>
              <a:rPr lang="ru-RU" sz="1600" dirty="0" smtClean="0">
                <a:solidFill>
                  <a:srgbClr val="000000"/>
                </a:solidFill>
              </a:rPr>
              <a:t>.</a:t>
            </a:r>
          </a:p>
          <a:p>
            <a:pPr marL="342900" indent="-342900">
              <a:buAutoNum type="arabicParenR" startAt="8"/>
            </a:pPr>
            <a:endParaRPr lang="ru-RU" sz="500" dirty="0">
              <a:solidFill>
                <a:srgbClr val="000000"/>
              </a:solidFill>
            </a:endParaRPr>
          </a:p>
          <a:p>
            <a:pPr marL="342000" indent="-342000"/>
            <a:r>
              <a:rPr lang="ru-RU" sz="1600" dirty="0">
                <a:solidFill>
                  <a:srgbClr val="000000"/>
                </a:solidFill>
              </a:rPr>
              <a:t>9) </a:t>
            </a:r>
            <a:r>
              <a:rPr lang="ru-RU" sz="1600" dirty="0" smtClean="0">
                <a:solidFill>
                  <a:srgbClr val="000000"/>
                </a:solidFill>
              </a:rPr>
              <a:t> Отсутствие </a:t>
            </a:r>
            <a:r>
              <a:rPr lang="ru-RU" sz="1600" dirty="0">
                <a:solidFill>
                  <a:srgbClr val="000000"/>
                </a:solidFill>
              </a:rPr>
              <a:t>на законодательном уровне кардинальных и действующих мер </a:t>
            </a:r>
            <a:r>
              <a:rPr lang="ru-RU" sz="1600" dirty="0" smtClean="0">
                <a:solidFill>
                  <a:srgbClr val="000000"/>
                </a:solidFill>
              </a:rPr>
              <a:t> воздействия </a:t>
            </a:r>
            <a:r>
              <a:rPr lang="ru-RU" sz="1600" dirty="0">
                <a:solidFill>
                  <a:srgbClr val="000000"/>
                </a:solidFill>
              </a:rPr>
              <a:t>на собственников объектов культурного наследия, содержащих данные объекты не должным образом, что приводит к их утрате.</a:t>
            </a:r>
          </a:p>
        </p:txBody>
      </p:sp>
    </p:spTree>
    <p:extLst>
      <p:ext uri="{BB962C8B-B14F-4D97-AF65-F5344CB8AC3E}">
        <p14:creationId xmlns:p14="http://schemas.microsoft.com/office/powerpoint/2010/main" val="1722181025"/>
      </p:ext>
    </p:extLst>
  </p:cSld>
  <p:clrMapOvr>
    <a:masterClrMapping/>
  </p:clrMapOvr>
  <p:transition>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0668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smtClean="0"/>
              <a:t>Основные конкурентные </a:t>
            </a:r>
          </a:p>
          <a:p>
            <a:pPr algn="ctr"/>
            <a:r>
              <a:rPr lang="ru-RU" sz="2800" b="1" dirty="0" smtClean="0"/>
              <a:t>преимущества района</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4985980"/>
          </a:xfrm>
          <a:prstGeom prst="rect">
            <a:avLst/>
          </a:prstGeom>
        </p:spPr>
        <p:txBody>
          <a:bodyPr wrap="square">
            <a:spAutoFit/>
          </a:bodyPr>
          <a:lstStyle/>
          <a:p>
            <a:pPr marL="342900" indent="-342900" algn="just">
              <a:buFont typeface="+mj-lt"/>
              <a:buAutoNum type="arabicParenR"/>
            </a:pPr>
            <a:r>
              <a:rPr lang="ru-RU" dirty="0" smtClean="0">
                <a:solidFill>
                  <a:srgbClr val="000000"/>
                </a:solidFill>
              </a:rPr>
              <a:t>выгодное экономико-географическое положение, приграничное положение:  транзитная территория, соединяющая страны с крупным транспортным узлом Северо-Запада г. Санкт-Петербургом и </a:t>
            </a:r>
            <a:r>
              <a:rPr lang="ru-RU" dirty="0" err="1" smtClean="0">
                <a:solidFill>
                  <a:srgbClr val="000000"/>
                </a:solidFill>
              </a:rPr>
              <a:t>г.Петрозаводском</a:t>
            </a:r>
            <a:r>
              <a:rPr lang="ru-RU" dirty="0" smtClean="0">
                <a:solidFill>
                  <a:srgbClr val="000000"/>
                </a:solidFill>
              </a:rPr>
              <a:t> (выход на Мурманск);</a:t>
            </a:r>
          </a:p>
          <a:p>
            <a:pPr marL="342900" indent="-342900" algn="just">
              <a:buFont typeface="+mj-lt"/>
              <a:buAutoNum type="arabicParenR"/>
            </a:pPr>
            <a:endParaRPr lang="ru-RU" sz="500" dirty="0">
              <a:solidFill>
                <a:srgbClr val="000000"/>
              </a:solidFill>
            </a:endParaRPr>
          </a:p>
          <a:p>
            <a:pPr marL="342900" indent="-342900" algn="just">
              <a:buFont typeface="+mj-lt"/>
              <a:buAutoNum type="arabicParenR"/>
            </a:pPr>
            <a:r>
              <a:rPr lang="ru-RU" dirty="0" smtClean="0">
                <a:solidFill>
                  <a:srgbClr val="000000"/>
                </a:solidFill>
              </a:rPr>
              <a:t>строительство </a:t>
            </a:r>
            <a:r>
              <a:rPr lang="ru-RU" dirty="0">
                <a:solidFill>
                  <a:srgbClr val="000000"/>
                </a:solidFill>
              </a:rPr>
              <a:t>современной автомагистрали Санкт-Петербург – Петрозаводск через Сортавала </a:t>
            </a:r>
            <a:r>
              <a:rPr lang="ru-RU" dirty="0" smtClean="0">
                <a:solidFill>
                  <a:srgbClr val="000000"/>
                </a:solidFill>
              </a:rPr>
              <a:t>А-121,</a:t>
            </a:r>
          </a:p>
          <a:p>
            <a:pPr marL="342000" indent="-342000" algn="just">
              <a:buFont typeface="+mj-lt"/>
              <a:buAutoNum type="arabicParenR"/>
            </a:pPr>
            <a:endParaRPr lang="ru-RU" sz="500" dirty="0">
              <a:solidFill>
                <a:srgbClr val="000000"/>
              </a:solidFill>
            </a:endParaRPr>
          </a:p>
          <a:p>
            <a:pPr marL="342900" indent="-342900" algn="just">
              <a:buFont typeface="+mj-lt"/>
              <a:buAutoNum type="arabicParenR"/>
            </a:pPr>
            <a:r>
              <a:rPr lang="ru-RU" dirty="0" smtClean="0">
                <a:solidFill>
                  <a:srgbClr val="000000"/>
                </a:solidFill>
              </a:rPr>
              <a:t>приграничное </a:t>
            </a:r>
            <a:r>
              <a:rPr lang="ru-RU" dirty="0">
                <a:solidFill>
                  <a:srgbClr val="000000"/>
                </a:solidFill>
              </a:rPr>
              <a:t>положение района, наличие международного автомобильного пункта пропуска на границе с </a:t>
            </a:r>
            <a:r>
              <a:rPr lang="ru-RU" dirty="0" smtClean="0">
                <a:solidFill>
                  <a:srgbClr val="000000"/>
                </a:solidFill>
              </a:rPr>
              <a:t>Финляндией;</a:t>
            </a:r>
          </a:p>
          <a:p>
            <a:pPr marL="342000" indent="-342000" algn="just">
              <a:buFont typeface="+mj-lt"/>
              <a:buAutoNum type="arabicParenR"/>
            </a:pPr>
            <a:endParaRPr lang="ru-RU" sz="500" dirty="0">
              <a:solidFill>
                <a:srgbClr val="000000"/>
              </a:solidFill>
            </a:endParaRPr>
          </a:p>
          <a:p>
            <a:pPr marL="342900" indent="-342900" algn="just">
              <a:buFont typeface="+mj-lt"/>
              <a:buAutoNum type="arabicParenR"/>
            </a:pPr>
            <a:r>
              <a:rPr lang="ru-RU" dirty="0" smtClean="0">
                <a:solidFill>
                  <a:srgbClr val="000000"/>
                </a:solidFill>
              </a:rPr>
              <a:t>наличие </a:t>
            </a:r>
            <a:r>
              <a:rPr lang="ru-RU" dirty="0">
                <a:solidFill>
                  <a:srgbClr val="000000"/>
                </a:solidFill>
              </a:rPr>
              <a:t>неиспользуемых земель сельскохозяйственного назначения и территорий под бывшими </a:t>
            </a:r>
            <a:r>
              <a:rPr lang="ru-RU" dirty="0" smtClean="0">
                <a:solidFill>
                  <a:srgbClr val="000000"/>
                </a:solidFill>
              </a:rPr>
              <a:t>сельскохозяйственными объектами;</a:t>
            </a:r>
          </a:p>
          <a:p>
            <a:pPr marL="342000" indent="-342000" algn="just">
              <a:buFont typeface="+mj-lt"/>
              <a:buAutoNum type="arabicParenR"/>
            </a:pPr>
            <a:endParaRPr lang="ru-RU" sz="500" dirty="0">
              <a:solidFill>
                <a:srgbClr val="000000"/>
              </a:solidFill>
            </a:endParaRPr>
          </a:p>
          <a:p>
            <a:pPr marL="342900" indent="-342900" algn="just">
              <a:buFont typeface="+mj-lt"/>
              <a:buAutoNum type="arabicParenR"/>
            </a:pPr>
            <a:r>
              <a:rPr lang="ru-RU" dirty="0" smtClean="0">
                <a:solidFill>
                  <a:srgbClr val="000000"/>
                </a:solidFill>
              </a:rPr>
              <a:t>наибольший среди районов республики Карелия туристско-рекреационный потенциал</a:t>
            </a:r>
            <a:r>
              <a:rPr lang="ru-RU" dirty="0">
                <a:solidFill>
                  <a:srgbClr val="000000"/>
                </a:solidFill>
              </a:rPr>
              <a:t>, расположение в районе знаменитых туристических брендов: остров Валаам, Рускеальский мраморный </a:t>
            </a:r>
            <a:r>
              <a:rPr lang="ru-RU" dirty="0" smtClean="0">
                <a:solidFill>
                  <a:srgbClr val="000000"/>
                </a:solidFill>
              </a:rPr>
              <a:t>каньон;</a:t>
            </a:r>
          </a:p>
          <a:p>
            <a:pPr marL="342000" indent="-342000" algn="just">
              <a:buFont typeface="+mj-lt"/>
              <a:buAutoNum type="arabicParenR"/>
            </a:pPr>
            <a:endParaRPr lang="ru-RU" sz="500" dirty="0">
              <a:solidFill>
                <a:srgbClr val="000000"/>
              </a:solidFill>
            </a:endParaRPr>
          </a:p>
          <a:p>
            <a:pPr marL="342900" indent="-342900" algn="just">
              <a:buFont typeface="+mj-lt"/>
              <a:buAutoNum type="arabicParenR"/>
            </a:pPr>
            <a:r>
              <a:rPr lang="ru-RU" dirty="0" smtClean="0">
                <a:solidFill>
                  <a:srgbClr val="000000"/>
                </a:solidFill>
              </a:rPr>
              <a:t>высокий </a:t>
            </a:r>
            <a:r>
              <a:rPr lang="ru-RU" dirty="0">
                <a:solidFill>
                  <a:srgbClr val="000000"/>
                </a:solidFill>
              </a:rPr>
              <a:t>уровень муниципальных учреждений культурно-досуговой и физкультурно-спортивной направленности, широкий спектр данных </a:t>
            </a:r>
            <a:r>
              <a:rPr lang="ru-RU" dirty="0" smtClean="0">
                <a:solidFill>
                  <a:srgbClr val="000000"/>
                </a:solidFill>
              </a:rPr>
              <a:t>услуг;</a:t>
            </a:r>
          </a:p>
          <a:p>
            <a:pPr marL="342000" indent="-342000" algn="just">
              <a:buFont typeface="+mj-lt"/>
              <a:buAutoNum type="arabicParenR"/>
            </a:pPr>
            <a:endParaRPr lang="ru-RU" sz="500" dirty="0" smtClean="0">
              <a:solidFill>
                <a:srgbClr val="000000"/>
              </a:solidFill>
            </a:endParaRPr>
          </a:p>
          <a:p>
            <a:pPr marL="342900" indent="-342900" algn="just">
              <a:buFont typeface="+mj-lt"/>
              <a:buAutoNum type="arabicParenR"/>
            </a:pPr>
            <a:r>
              <a:rPr lang="ru-RU" dirty="0" smtClean="0">
                <a:solidFill>
                  <a:srgbClr val="000000"/>
                </a:solidFill>
              </a:rPr>
              <a:t>многолетнее </a:t>
            </a:r>
            <a:r>
              <a:rPr lang="ru-RU" dirty="0">
                <a:solidFill>
                  <a:srgbClr val="000000"/>
                </a:solidFill>
              </a:rPr>
              <a:t>приграничное сотрудничество с </a:t>
            </a:r>
            <a:r>
              <a:rPr lang="ru-RU" dirty="0" smtClean="0">
                <a:solidFill>
                  <a:srgbClr val="000000"/>
                </a:solidFill>
              </a:rPr>
              <a:t>Финляндией;</a:t>
            </a:r>
            <a:endParaRPr lang="ru-RU" dirty="0">
              <a:solidFill>
                <a:srgbClr val="000000"/>
              </a:solidFill>
            </a:endParaRPr>
          </a:p>
        </p:txBody>
      </p:sp>
    </p:spTree>
    <p:extLst>
      <p:ext uri="{BB962C8B-B14F-4D97-AF65-F5344CB8AC3E}">
        <p14:creationId xmlns:p14="http://schemas.microsoft.com/office/powerpoint/2010/main" val="3286033388"/>
      </p:ext>
    </p:extLst>
  </p:cSld>
  <p:clrMapOvr>
    <a:masterClrMapping/>
  </p:clrMapOvr>
  <p:transition>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0668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a:t>Альтернативные сценарии социально-экономического  развития района</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sp>
        <p:nvSpPr>
          <p:cNvPr id="3" name="Прямоугольник 2"/>
          <p:cNvSpPr/>
          <p:nvPr/>
        </p:nvSpPr>
        <p:spPr>
          <a:xfrm>
            <a:off x="152400" y="1143000"/>
            <a:ext cx="8839200" cy="5632311"/>
          </a:xfrm>
          <a:prstGeom prst="rect">
            <a:avLst/>
          </a:prstGeom>
        </p:spPr>
        <p:txBody>
          <a:bodyPr wrap="square">
            <a:spAutoFit/>
          </a:bodyPr>
          <a:lstStyle/>
          <a:p>
            <a:r>
              <a:rPr lang="ru-RU" b="1" dirty="0">
                <a:solidFill>
                  <a:srgbClr val="000000"/>
                </a:solidFill>
              </a:rPr>
              <a:t>Инерционный (пессимистический)</a:t>
            </a:r>
            <a:endParaRPr lang="ru-RU" dirty="0">
              <a:solidFill>
                <a:srgbClr val="000000"/>
              </a:solidFill>
            </a:endParaRPr>
          </a:p>
          <a:p>
            <a:r>
              <a:rPr lang="ru-RU" dirty="0" smtClean="0">
                <a:solidFill>
                  <a:srgbClr val="000000"/>
                </a:solidFill>
              </a:rPr>
              <a:t>Предполагает </a:t>
            </a:r>
            <a:r>
              <a:rPr lang="ru-RU" dirty="0">
                <a:solidFill>
                  <a:srgbClr val="000000"/>
                </a:solidFill>
              </a:rPr>
              <a:t>развитие района на основе сохранения сложившейся структуры экономики, общепринятых тенденций развития, сохранения существующей системы управления районом и поселениями,  методов регулирования отдельных сфер района</a:t>
            </a:r>
            <a:r>
              <a:rPr lang="ru-RU" dirty="0" smtClean="0">
                <a:solidFill>
                  <a:srgbClr val="000000"/>
                </a:solidFill>
              </a:rPr>
              <a:t>.</a:t>
            </a:r>
          </a:p>
          <a:p>
            <a:r>
              <a:rPr lang="ru-RU" b="1" dirty="0">
                <a:solidFill>
                  <a:srgbClr val="000000"/>
                </a:solidFill>
              </a:rPr>
              <a:t>Инновационный (оптимистический)</a:t>
            </a:r>
          </a:p>
          <a:p>
            <a:r>
              <a:rPr lang="ru-RU" dirty="0" smtClean="0">
                <a:solidFill>
                  <a:srgbClr val="000000"/>
                </a:solidFill>
              </a:rPr>
              <a:t>Ориентирован на </a:t>
            </a:r>
            <a:r>
              <a:rPr lang="ru-RU" dirty="0">
                <a:solidFill>
                  <a:srgbClr val="000000"/>
                </a:solidFill>
              </a:rPr>
              <a:t>траекторию поступательного развития муниципального образования предполагает возникновение новых и дальнейшее усиление старых производственных мощностей. Он предусматривает значительный рост уровня инвестиционной активности, создание инвестиционной инфраструктуры, обеспечивающей привлечение крупных корпоративных инвесторов, которые позволят провести переориентацию промышленности на высокотехнологичное инновационное производство конкурентоспособной продукции. </a:t>
            </a:r>
            <a:endParaRPr lang="ru-RU" dirty="0" smtClean="0">
              <a:solidFill>
                <a:srgbClr val="000000"/>
              </a:solidFill>
            </a:endParaRPr>
          </a:p>
          <a:p>
            <a:r>
              <a:rPr lang="ru-RU" b="1" dirty="0">
                <a:solidFill>
                  <a:srgbClr val="000000"/>
                </a:solidFill>
              </a:rPr>
              <a:t>Консервативный (базовый)</a:t>
            </a:r>
          </a:p>
          <a:p>
            <a:r>
              <a:rPr lang="ru-RU" dirty="0" smtClean="0">
                <a:solidFill>
                  <a:srgbClr val="000000"/>
                </a:solidFill>
              </a:rPr>
              <a:t>Характеризуется </a:t>
            </a:r>
            <a:r>
              <a:rPr lang="ru-RU" dirty="0">
                <a:solidFill>
                  <a:srgbClr val="000000"/>
                </a:solidFill>
              </a:rPr>
              <a:t>как умеренно-оптимистический. Он подразумевает поэтапное развитие по основным стратегическим направлениям. На фоне стабилизации и последовательного, непрерывного усиления общих тенденций (показателей) социально-экономического развития района происходит формирование основы будущего инновационного развития района.</a:t>
            </a:r>
          </a:p>
          <a:p>
            <a:endParaRPr lang="ru-RU" dirty="0"/>
          </a:p>
        </p:txBody>
      </p:sp>
    </p:spTree>
    <p:extLst>
      <p:ext uri="{BB962C8B-B14F-4D97-AF65-F5344CB8AC3E}">
        <p14:creationId xmlns:p14="http://schemas.microsoft.com/office/powerpoint/2010/main" val="1211295616"/>
      </p:ext>
    </p:extLst>
  </p:cSld>
  <p:clrMapOvr>
    <a:masterClrMapping/>
  </p:clrMapOvr>
  <p:transition>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33600" y="685800"/>
            <a:ext cx="4876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ОСНОВНАЯ  СТРАТЕГИЧЕСКАЯ  ЦЕЛЬ</a:t>
            </a:r>
            <a:endParaRPr lang="ru-RU" dirty="0"/>
          </a:p>
        </p:txBody>
      </p:sp>
      <p:sp>
        <p:nvSpPr>
          <p:cNvPr id="3" name="Прямоугольник 2"/>
          <p:cNvSpPr/>
          <p:nvPr/>
        </p:nvSpPr>
        <p:spPr>
          <a:xfrm>
            <a:off x="457200" y="1828800"/>
            <a:ext cx="2514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Направление 1</a:t>
            </a:r>
            <a:endParaRPr lang="ru-RU" dirty="0"/>
          </a:p>
        </p:txBody>
      </p:sp>
      <p:sp>
        <p:nvSpPr>
          <p:cNvPr id="5" name="Прямоугольник 4"/>
          <p:cNvSpPr/>
          <p:nvPr/>
        </p:nvSpPr>
        <p:spPr>
          <a:xfrm>
            <a:off x="3200400" y="1828800"/>
            <a:ext cx="2514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Направление 2</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4387" y="1828800"/>
            <a:ext cx="25368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3276600" y="2915412"/>
            <a:ext cx="1066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приоритет1</a:t>
            </a:r>
            <a:endParaRPr lang="ru-RU" sz="1400" dirty="0"/>
          </a:p>
        </p:txBody>
      </p:sp>
      <p:sp>
        <p:nvSpPr>
          <p:cNvPr id="11" name="Прямоугольник 10"/>
          <p:cNvSpPr/>
          <p:nvPr/>
        </p:nvSpPr>
        <p:spPr>
          <a:xfrm>
            <a:off x="6380059" y="2025134"/>
            <a:ext cx="1794081" cy="369332"/>
          </a:xfrm>
          <a:prstGeom prst="rect">
            <a:avLst/>
          </a:prstGeom>
        </p:spPr>
        <p:txBody>
          <a:bodyPr wrap="none">
            <a:spAutoFit/>
          </a:bodyPr>
          <a:lstStyle/>
          <a:p>
            <a:pPr algn="ctr"/>
            <a:r>
              <a:rPr lang="ru-RU" dirty="0"/>
              <a:t>Направление 3</a:t>
            </a:r>
          </a:p>
        </p:txBody>
      </p:sp>
      <p:cxnSp>
        <p:nvCxnSpPr>
          <p:cNvPr id="20" name="Прямая со стрелкой 19"/>
          <p:cNvCxnSpPr/>
          <p:nvPr/>
        </p:nvCxnSpPr>
        <p:spPr>
          <a:xfrm flipH="1">
            <a:off x="2438400" y="1524000"/>
            <a:ext cx="1371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5791200" y="1524000"/>
            <a:ext cx="990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4457700" y="15240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4654296" y="2929890"/>
            <a:ext cx="10668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приоритет2</a:t>
            </a:r>
            <a:endParaRPr lang="ru-RU" sz="1400" dirty="0"/>
          </a:p>
        </p:txBody>
      </p:sp>
      <p:sp>
        <p:nvSpPr>
          <p:cNvPr id="25" name="Прямоугольник 24"/>
          <p:cNvSpPr/>
          <p:nvPr/>
        </p:nvSpPr>
        <p:spPr>
          <a:xfrm>
            <a:off x="3276600" y="4343400"/>
            <a:ext cx="103632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ЦЕЛЬ</a:t>
            </a:r>
            <a:endParaRPr lang="ru-RU" dirty="0"/>
          </a:p>
        </p:txBody>
      </p:sp>
      <p:cxnSp>
        <p:nvCxnSpPr>
          <p:cNvPr id="28" name="Прямая со стрелкой 27"/>
          <p:cNvCxnSpPr/>
          <p:nvPr/>
        </p:nvCxnSpPr>
        <p:spPr>
          <a:xfrm>
            <a:off x="3837432" y="2614613"/>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a:endCxn id="26" idx="0"/>
          </p:cNvCxnSpPr>
          <p:nvPr/>
        </p:nvCxnSpPr>
        <p:spPr>
          <a:xfrm>
            <a:off x="5187696" y="270129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a:stCxn id="7" idx="2"/>
            <a:endCxn id="25" idx="0"/>
          </p:cNvCxnSpPr>
          <p:nvPr/>
        </p:nvCxnSpPr>
        <p:spPr>
          <a:xfrm flipH="1">
            <a:off x="3794760" y="4058412"/>
            <a:ext cx="15240" cy="2849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Прямоугольник 34"/>
          <p:cNvSpPr/>
          <p:nvPr/>
        </p:nvSpPr>
        <p:spPr>
          <a:xfrm>
            <a:off x="1546098" y="5105400"/>
            <a:ext cx="23241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Задача 1</a:t>
            </a:r>
            <a:endParaRPr lang="ru-RU" dirty="0"/>
          </a:p>
        </p:txBody>
      </p:sp>
      <p:sp>
        <p:nvSpPr>
          <p:cNvPr id="37" name="Прямоугольник 36"/>
          <p:cNvSpPr/>
          <p:nvPr/>
        </p:nvSpPr>
        <p:spPr>
          <a:xfrm>
            <a:off x="1546098" y="5519928"/>
            <a:ext cx="23241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Задача 2</a:t>
            </a:r>
            <a:endParaRPr lang="ru-RU" dirty="0"/>
          </a:p>
        </p:txBody>
      </p:sp>
      <p:sp>
        <p:nvSpPr>
          <p:cNvPr id="38" name="Прямоугольник 37"/>
          <p:cNvSpPr/>
          <p:nvPr/>
        </p:nvSpPr>
        <p:spPr>
          <a:xfrm>
            <a:off x="1513332" y="5943600"/>
            <a:ext cx="23241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Задача …</a:t>
            </a:r>
            <a:endParaRPr lang="ru-RU" dirty="0"/>
          </a:p>
        </p:txBody>
      </p:sp>
      <p:sp>
        <p:nvSpPr>
          <p:cNvPr id="39" name="Прямоугольник 38"/>
          <p:cNvSpPr/>
          <p:nvPr/>
        </p:nvSpPr>
        <p:spPr>
          <a:xfrm>
            <a:off x="1513332" y="6324600"/>
            <a:ext cx="23241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Задача…</a:t>
            </a:r>
            <a:endParaRPr lang="ru-RU" dirty="0"/>
          </a:p>
        </p:txBody>
      </p:sp>
      <p:sp>
        <p:nvSpPr>
          <p:cNvPr id="40" name="Прямоугольник 39"/>
          <p:cNvSpPr/>
          <p:nvPr/>
        </p:nvSpPr>
        <p:spPr>
          <a:xfrm>
            <a:off x="4952999" y="5527548"/>
            <a:ext cx="23241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Задача 2</a:t>
            </a:r>
            <a:endParaRPr lang="ru-RU" dirty="0"/>
          </a:p>
        </p:txBody>
      </p:sp>
      <p:sp>
        <p:nvSpPr>
          <p:cNvPr id="41" name="Прямоугольник 40"/>
          <p:cNvSpPr/>
          <p:nvPr/>
        </p:nvSpPr>
        <p:spPr>
          <a:xfrm>
            <a:off x="4980431" y="5943600"/>
            <a:ext cx="23241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Задача …</a:t>
            </a:r>
            <a:endParaRPr lang="ru-RU" dirty="0"/>
          </a:p>
        </p:txBody>
      </p:sp>
      <p:sp>
        <p:nvSpPr>
          <p:cNvPr id="42" name="Прямоугольник 41"/>
          <p:cNvSpPr/>
          <p:nvPr/>
        </p:nvSpPr>
        <p:spPr>
          <a:xfrm>
            <a:off x="4980431" y="6307836"/>
            <a:ext cx="23241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Задача…</a:t>
            </a:r>
            <a:endParaRPr lang="ru-RU" dirty="0"/>
          </a:p>
        </p:txBody>
      </p:sp>
      <p:sp>
        <p:nvSpPr>
          <p:cNvPr id="43" name="Прямоугольник 42"/>
          <p:cNvSpPr/>
          <p:nvPr/>
        </p:nvSpPr>
        <p:spPr>
          <a:xfrm>
            <a:off x="4934711" y="5106924"/>
            <a:ext cx="23241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Задача 1</a:t>
            </a:r>
            <a:endParaRPr lang="ru-RU" dirty="0"/>
          </a:p>
        </p:txBody>
      </p:sp>
      <p:sp>
        <p:nvSpPr>
          <p:cNvPr id="45" name="Прямоугольник 44"/>
          <p:cNvSpPr/>
          <p:nvPr/>
        </p:nvSpPr>
        <p:spPr>
          <a:xfrm>
            <a:off x="4709160" y="4343400"/>
            <a:ext cx="103632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dirty="0" smtClean="0"/>
              <a:t>ЦЕЛЬ</a:t>
            </a:r>
            <a:endParaRPr lang="ru-RU" dirty="0"/>
          </a:p>
        </p:txBody>
      </p:sp>
      <p:cxnSp>
        <p:nvCxnSpPr>
          <p:cNvPr id="46" name="Прямая со стрелкой 45"/>
          <p:cNvCxnSpPr>
            <a:stCxn id="26" idx="2"/>
            <a:endCxn id="45" idx="0"/>
          </p:cNvCxnSpPr>
          <p:nvPr/>
        </p:nvCxnSpPr>
        <p:spPr>
          <a:xfrm>
            <a:off x="5187696" y="4072890"/>
            <a:ext cx="39624" cy="2705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Прямая со стрелкой 48"/>
          <p:cNvCxnSpPr/>
          <p:nvPr/>
        </p:nvCxnSpPr>
        <p:spPr>
          <a:xfrm>
            <a:off x="4191000" y="4876800"/>
            <a:ext cx="0" cy="1562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Прямая со стрелкой 50"/>
          <p:cNvCxnSpPr>
            <a:endCxn id="35" idx="3"/>
          </p:cNvCxnSpPr>
          <p:nvPr/>
        </p:nvCxnSpPr>
        <p:spPr>
          <a:xfrm flipH="1" flipV="1">
            <a:off x="3870198" y="5219700"/>
            <a:ext cx="320802" cy="15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 стрелкой 52"/>
          <p:cNvCxnSpPr>
            <a:endCxn id="37" idx="3"/>
          </p:cNvCxnSpPr>
          <p:nvPr/>
        </p:nvCxnSpPr>
        <p:spPr>
          <a:xfrm flipH="1" flipV="1">
            <a:off x="3870198" y="5634228"/>
            <a:ext cx="320802"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Прямая со стрелкой 54"/>
          <p:cNvCxnSpPr/>
          <p:nvPr/>
        </p:nvCxnSpPr>
        <p:spPr>
          <a:xfrm flipH="1">
            <a:off x="3733800" y="6057900"/>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Прямая со стрелкой 56"/>
          <p:cNvCxnSpPr/>
          <p:nvPr/>
        </p:nvCxnSpPr>
        <p:spPr>
          <a:xfrm flipH="1">
            <a:off x="3733800" y="6438900"/>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p:nvPr/>
        </p:nvCxnSpPr>
        <p:spPr>
          <a:xfrm>
            <a:off x="4800600" y="4876800"/>
            <a:ext cx="0" cy="1545336"/>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Прямая со стрелкой 60"/>
          <p:cNvCxnSpPr>
            <a:endCxn id="43" idx="1"/>
          </p:cNvCxnSpPr>
          <p:nvPr/>
        </p:nvCxnSpPr>
        <p:spPr>
          <a:xfrm>
            <a:off x="4800600" y="5221224"/>
            <a:ext cx="13411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Прямая со стрелкой 62"/>
          <p:cNvCxnSpPr>
            <a:endCxn id="40" idx="1"/>
          </p:cNvCxnSpPr>
          <p:nvPr/>
        </p:nvCxnSpPr>
        <p:spPr>
          <a:xfrm flipV="1">
            <a:off x="4800600" y="5641848"/>
            <a:ext cx="152399"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49" name="Прямая со стрелкой 2048"/>
          <p:cNvCxnSpPr>
            <a:endCxn id="41" idx="1"/>
          </p:cNvCxnSpPr>
          <p:nvPr/>
        </p:nvCxnSpPr>
        <p:spPr>
          <a:xfrm>
            <a:off x="4800600" y="6057900"/>
            <a:ext cx="17983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52" name="Прямая со стрелкой 2051"/>
          <p:cNvCxnSpPr>
            <a:endCxn id="42" idx="1"/>
          </p:cNvCxnSpPr>
          <p:nvPr/>
        </p:nvCxnSpPr>
        <p:spPr>
          <a:xfrm>
            <a:off x="4800600" y="6422136"/>
            <a:ext cx="17983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53" name="TextBox 2052"/>
          <p:cNvSpPr txBox="1"/>
          <p:nvPr/>
        </p:nvSpPr>
        <p:spPr>
          <a:xfrm>
            <a:off x="304800" y="228600"/>
            <a:ext cx="8126412" cy="369332"/>
          </a:xfrm>
          <a:prstGeom prst="rect">
            <a:avLst/>
          </a:prstGeom>
          <a:noFill/>
        </p:spPr>
        <p:txBody>
          <a:bodyPr wrap="square" rtlCol="0">
            <a:spAutoFit/>
          </a:bodyPr>
          <a:lstStyle/>
          <a:p>
            <a:pPr algn="ctr"/>
            <a:r>
              <a:rPr lang="ru-RU" b="1" dirty="0" smtClean="0">
                <a:solidFill>
                  <a:srgbClr val="000000"/>
                </a:solidFill>
              </a:rPr>
              <a:t>Структура дерева </a:t>
            </a:r>
            <a:r>
              <a:rPr lang="ru-RU" b="1" dirty="0" smtClean="0">
                <a:solidFill>
                  <a:srgbClr val="000000"/>
                </a:solidFill>
              </a:rPr>
              <a:t>целей, задач </a:t>
            </a:r>
            <a:r>
              <a:rPr lang="ru-RU" b="1" dirty="0" smtClean="0">
                <a:solidFill>
                  <a:srgbClr val="000000"/>
                </a:solidFill>
              </a:rPr>
              <a:t>и направлений Стратегии</a:t>
            </a:r>
            <a:endParaRPr lang="ru-RU" b="1" dirty="0">
              <a:solidFill>
                <a:srgbClr val="000000"/>
              </a:solidFill>
            </a:endParaRPr>
          </a:p>
        </p:txBody>
      </p:sp>
    </p:spTree>
    <p:extLst>
      <p:ext uri="{BB962C8B-B14F-4D97-AF65-F5344CB8AC3E}">
        <p14:creationId xmlns:p14="http://schemas.microsoft.com/office/powerpoint/2010/main" val="2931550859"/>
      </p:ext>
    </p:extLst>
  </p:cSld>
  <p:clrMapOvr>
    <a:masterClrMapping/>
  </p:clrMapOvr>
  <p:transition>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0668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smtClean="0"/>
              <a:t>Основная </a:t>
            </a:r>
            <a:r>
              <a:rPr lang="ru-RU" sz="2800" b="1" dirty="0"/>
              <a:t>стратегическая цель </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sp>
        <p:nvSpPr>
          <p:cNvPr id="4" name="Прямоугольник 3"/>
          <p:cNvSpPr/>
          <p:nvPr/>
        </p:nvSpPr>
        <p:spPr>
          <a:xfrm>
            <a:off x="228600" y="1905000"/>
            <a:ext cx="8610600" cy="2092881"/>
          </a:xfrm>
          <a:prstGeom prst="rect">
            <a:avLst/>
          </a:prstGeom>
        </p:spPr>
        <p:txBody>
          <a:bodyPr wrap="square">
            <a:spAutoFit/>
          </a:bodyPr>
          <a:lstStyle/>
          <a:p>
            <a:pPr algn="just">
              <a:spcAft>
                <a:spcPts val="0"/>
              </a:spcAft>
            </a:pPr>
            <a:r>
              <a:rPr lang="ru-RU" sz="2600" b="1" dirty="0" smtClean="0">
                <a:solidFill>
                  <a:srgbClr val="000000"/>
                </a:solidFill>
                <a:latin typeface="Trebuchet MS" panose="020B0603020202020204" pitchFamily="34" charset="0"/>
                <a:ea typeface="Calibri"/>
                <a:cs typeface="Times New Roman"/>
              </a:rPr>
              <a:t>Стабильное </a:t>
            </a:r>
            <a:r>
              <a:rPr lang="ru-RU" sz="2600" b="1" dirty="0">
                <a:solidFill>
                  <a:srgbClr val="000000"/>
                </a:solidFill>
                <a:latin typeface="Trebuchet MS" panose="020B0603020202020204" pitchFamily="34" charset="0"/>
                <a:ea typeface="Calibri"/>
                <a:cs typeface="Times New Roman"/>
              </a:rPr>
              <a:t>улучшение качества жизни населения и его успешной самоорганизации на основе эффективного использования </a:t>
            </a:r>
            <a:r>
              <a:rPr lang="ru-RU" sz="2600" b="1" dirty="0" smtClean="0">
                <a:solidFill>
                  <a:srgbClr val="000000"/>
                </a:solidFill>
                <a:latin typeface="Trebuchet MS" panose="020B0603020202020204" pitchFamily="34" charset="0"/>
                <a:ea typeface="Calibri"/>
                <a:cs typeface="Times New Roman"/>
              </a:rPr>
              <a:t>экономико-географического, производственного </a:t>
            </a:r>
            <a:r>
              <a:rPr lang="ru-RU" sz="2600" b="1" dirty="0">
                <a:solidFill>
                  <a:srgbClr val="000000"/>
                </a:solidFill>
                <a:latin typeface="Trebuchet MS" panose="020B0603020202020204" pitchFamily="34" charset="0"/>
                <a:ea typeface="Calibri"/>
                <a:cs typeface="Times New Roman"/>
              </a:rPr>
              <a:t>и культурно-исторического потенциала района.</a:t>
            </a:r>
            <a:endParaRPr lang="ru-RU" sz="2600" b="1" dirty="0">
              <a:solidFill>
                <a:srgbClr val="000000"/>
              </a:solidFill>
              <a:effectLst/>
              <a:latin typeface="Trebuchet MS" panose="020B0603020202020204" pitchFamily="34" charset="0"/>
              <a:ea typeface="Calibri"/>
              <a:cs typeface="Times New Roman"/>
            </a:endParaRPr>
          </a:p>
        </p:txBody>
      </p:sp>
    </p:spTree>
    <p:extLst>
      <p:ext uri="{BB962C8B-B14F-4D97-AF65-F5344CB8AC3E}">
        <p14:creationId xmlns:p14="http://schemas.microsoft.com/office/powerpoint/2010/main" val="1147039718"/>
      </p:ext>
    </p:extLst>
  </p:cSld>
  <p:clrMapOvr>
    <a:masterClrMapping/>
  </p:clrMapOvr>
  <p:transition>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0668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smtClean="0"/>
              <a:t>Основные стратегические направления </a:t>
            </a:r>
            <a:r>
              <a:rPr lang="ru-RU" sz="2800" b="1" dirty="0"/>
              <a:t>социально-экономического развития</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sp>
        <p:nvSpPr>
          <p:cNvPr id="4" name="Прямоугольник 3"/>
          <p:cNvSpPr/>
          <p:nvPr/>
        </p:nvSpPr>
        <p:spPr>
          <a:xfrm>
            <a:off x="152400" y="1752600"/>
            <a:ext cx="8839200" cy="2246769"/>
          </a:xfrm>
          <a:prstGeom prst="rect">
            <a:avLst/>
          </a:prstGeom>
        </p:spPr>
        <p:txBody>
          <a:bodyPr wrap="square">
            <a:spAutoFit/>
          </a:bodyPr>
          <a:lstStyle/>
          <a:p>
            <a:pPr algn="just">
              <a:spcAft>
                <a:spcPts val="0"/>
              </a:spcAft>
            </a:pPr>
            <a:endParaRPr lang="ru-RU" sz="2800" b="1" dirty="0">
              <a:solidFill>
                <a:srgbClr val="000000"/>
              </a:solidFill>
              <a:latin typeface="Times New Roman"/>
              <a:ea typeface="Calibri"/>
              <a:cs typeface="Times New Roman"/>
            </a:endParaRP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   Ускорение </a:t>
            </a:r>
            <a:r>
              <a:rPr lang="ru-RU" sz="2800" b="1" dirty="0">
                <a:solidFill>
                  <a:srgbClr val="000000"/>
                </a:solidFill>
                <a:latin typeface="Times New Roman"/>
                <a:ea typeface="Calibri"/>
                <a:cs typeface="Times New Roman"/>
              </a:rPr>
              <a:t>экономического развития района;</a:t>
            </a: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Создание </a:t>
            </a:r>
            <a:r>
              <a:rPr lang="ru-RU" sz="2800" b="1" dirty="0">
                <a:solidFill>
                  <a:srgbClr val="000000"/>
                </a:solidFill>
                <a:latin typeface="Times New Roman"/>
                <a:ea typeface="Calibri"/>
                <a:cs typeface="Times New Roman"/>
              </a:rPr>
              <a:t>благоприятной среды проживания населения;</a:t>
            </a: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    Развитие </a:t>
            </a:r>
            <a:r>
              <a:rPr lang="ru-RU" sz="2800" b="1" dirty="0">
                <a:solidFill>
                  <a:srgbClr val="000000"/>
                </a:solidFill>
                <a:latin typeface="Times New Roman"/>
                <a:ea typeface="Calibri"/>
                <a:cs typeface="Times New Roman"/>
              </a:rPr>
              <a:t>человеческого потенциала;</a:t>
            </a:r>
          </a:p>
        </p:txBody>
      </p:sp>
    </p:spTree>
    <p:extLst>
      <p:ext uri="{BB962C8B-B14F-4D97-AF65-F5344CB8AC3E}">
        <p14:creationId xmlns:p14="http://schemas.microsoft.com/office/powerpoint/2010/main" val="333147414"/>
      </p:ext>
    </p:extLst>
  </p:cSld>
  <p:clrMapOvr>
    <a:masterClrMapping/>
  </p:clrMapOvr>
  <p:transition>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0668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a:t>Направление «Ускорение экономического развития района» </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sp>
        <p:nvSpPr>
          <p:cNvPr id="4" name="Прямоугольник 3"/>
          <p:cNvSpPr/>
          <p:nvPr/>
        </p:nvSpPr>
        <p:spPr>
          <a:xfrm>
            <a:off x="152400" y="1143000"/>
            <a:ext cx="8839200" cy="4832092"/>
          </a:xfrm>
          <a:prstGeom prst="rect">
            <a:avLst/>
          </a:prstGeom>
        </p:spPr>
        <p:txBody>
          <a:bodyPr wrap="square">
            <a:spAutoFit/>
          </a:bodyPr>
          <a:lstStyle/>
          <a:p>
            <a:pPr algn="just">
              <a:spcAft>
                <a:spcPts val="0"/>
              </a:spcAft>
            </a:pPr>
            <a:r>
              <a:rPr lang="ru-RU" sz="2800" b="1" dirty="0" smtClean="0">
                <a:solidFill>
                  <a:srgbClr val="000000"/>
                </a:solidFill>
                <a:latin typeface="Times New Roman"/>
                <a:ea typeface="Calibri"/>
                <a:cs typeface="Times New Roman"/>
              </a:rPr>
              <a:t>включает </a:t>
            </a:r>
            <a:r>
              <a:rPr lang="ru-RU" sz="2800" b="1" dirty="0">
                <a:solidFill>
                  <a:srgbClr val="000000"/>
                </a:solidFill>
                <a:latin typeface="Times New Roman"/>
                <a:ea typeface="Calibri"/>
                <a:cs typeface="Times New Roman"/>
              </a:rPr>
              <a:t>развитие следующих приоритетов:</a:t>
            </a:r>
          </a:p>
          <a:p>
            <a:pPr algn="just">
              <a:spcAft>
                <a:spcPts val="0"/>
              </a:spcAft>
            </a:pPr>
            <a:r>
              <a:rPr lang="ru-RU" sz="2800" b="1" dirty="0">
                <a:solidFill>
                  <a:srgbClr val="000000"/>
                </a:solidFill>
                <a:latin typeface="Times New Roman"/>
                <a:ea typeface="Calibri"/>
                <a:cs typeface="Times New Roman"/>
              </a:rPr>
              <a:t>•	Развитие промышленно-производственного комплекса района (в том числе создание особой экономической зоны «Вяртсиля» и развитие </a:t>
            </a:r>
            <a:r>
              <a:rPr lang="ru-RU" sz="2800" b="1" dirty="0" smtClean="0">
                <a:solidFill>
                  <a:srgbClr val="000000"/>
                </a:solidFill>
                <a:latin typeface="Times New Roman"/>
                <a:ea typeface="Calibri"/>
                <a:cs typeface="Times New Roman"/>
              </a:rPr>
              <a:t>моногорода Вяртсиля);</a:t>
            </a:r>
            <a:endParaRPr lang="ru-RU" sz="2800" b="1" dirty="0">
              <a:solidFill>
                <a:srgbClr val="000000"/>
              </a:solidFill>
              <a:latin typeface="Times New Roman"/>
              <a:ea typeface="Calibri"/>
              <a:cs typeface="Times New Roman"/>
            </a:endParaRPr>
          </a:p>
          <a:p>
            <a:pPr algn="just">
              <a:spcAft>
                <a:spcPts val="0"/>
              </a:spcAft>
            </a:pPr>
            <a:r>
              <a:rPr lang="ru-RU" sz="2800" b="1" dirty="0">
                <a:solidFill>
                  <a:srgbClr val="000000"/>
                </a:solidFill>
                <a:latin typeface="Times New Roman"/>
                <a:ea typeface="Calibri"/>
                <a:cs typeface="Times New Roman"/>
              </a:rPr>
              <a:t>•	Развитие сельского хозяйства и рыбоводства;</a:t>
            </a:r>
          </a:p>
          <a:p>
            <a:pPr algn="just">
              <a:spcAft>
                <a:spcPts val="0"/>
              </a:spcAft>
            </a:pPr>
            <a:r>
              <a:rPr lang="ru-RU" sz="2800" b="1" dirty="0">
                <a:solidFill>
                  <a:srgbClr val="000000"/>
                </a:solidFill>
                <a:latin typeface="Times New Roman"/>
                <a:ea typeface="Calibri"/>
                <a:cs typeface="Times New Roman"/>
              </a:rPr>
              <a:t>•	Поддержка  предпринимательства и малого бизнеса;</a:t>
            </a:r>
          </a:p>
          <a:p>
            <a:pPr algn="just">
              <a:spcAft>
                <a:spcPts val="0"/>
              </a:spcAft>
            </a:pPr>
            <a:r>
              <a:rPr lang="ru-RU" sz="2800" b="1" dirty="0">
                <a:solidFill>
                  <a:srgbClr val="000000"/>
                </a:solidFill>
                <a:latin typeface="Times New Roman"/>
                <a:ea typeface="Calibri"/>
                <a:cs typeface="Times New Roman"/>
              </a:rPr>
              <a:t>•	Развитие туристско-рекреационной инфраструктуры и привлечение туристов на территорию района;</a:t>
            </a:r>
          </a:p>
        </p:txBody>
      </p:sp>
    </p:spTree>
    <p:extLst>
      <p:ext uri="{BB962C8B-B14F-4D97-AF65-F5344CB8AC3E}">
        <p14:creationId xmlns:p14="http://schemas.microsoft.com/office/powerpoint/2010/main" val="3464337746"/>
      </p:ext>
    </p:extLst>
  </p:cSld>
  <p:clrMapOvr>
    <a:masterClrMapping/>
  </p:clrMapOvr>
  <p:transition>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0668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smtClean="0"/>
              <a:t>Направление  </a:t>
            </a:r>
            <a:r>
              <a:rPr lang="ru-RU" sz="2800" b="1" dirty="0"/>
              <a:t>«Создание благоприятной среды проживания населения»</a:t>
            </a: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sp>
        <p:nvSpPr>
          <p:cNvPr id="4" name="Прямоугольник 3"/>
          <p:cNvSpPr/>
          <p:nvPr/>
        </p:nvSpPr>
        <p:spPr>
          <a:xfrm>
            <a:off x="152400" y="1143000"/>
            <a:ext cx="8839200" cy="4832092"/>
          </a:xfrm>
          <a:prstGeom prst="rect">
            <a:avLst/>
          </a:prstGeom>
        </p:spPr>
        <p:txBody>
          <a:bodyPr wrap="square">
            <a:spAutoFit/>
          </a:bodyPr>
          <a:lstStyle/>
          <a:p>
            <a:pPr algn="just">
              <a:spcAft>
                <a:spcPts val="0"/>
              </a:spcAft>
            </a:pPr>
            <a:r>
              <a:rPr lang="ru-RU" sz="2800" b="1" dirty="0">
                <a:solidFill>
                  <a:srgbClr val="000000"/>
                </a:solidFill>
                <a:latin typeface="Times New Roman"/>
                <a:ea typeface="Calibri"/>
                <a:cs typeface="Times New Roman"/>
              </a:rPr>
              <a:t>включает следующие приоритеты:	</a:t>
            </a: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Развитие </a:t>
            </a:r>
            <a:r>
              <a:rPr lang="ru-RU" sz="2800" b="1" dirty="0">
                <a:solidFill>
                  <a:srgbClr val="000000"/>
                </a:solidFill>
                <a:latin typeface="Times New Roman"/>
                <a:ea typeface="Calibri"/>
                <a:cs typeface="Times New Roman"/>
              </a:rPr>
              <a:t>жилищной сферы, коммунальной инфраструктуры, газификация района;</a:t>
            </a: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Содержание </a:t>
            </a:r>
            <a:r>
              <a:rPr lang="ru-RU" sz="2800" b="1" dirty="0">
                <a:solidFill>
                  <a:srgbClr val="000000"/>
                </a:solidFill>
                <a:latin typeface="Times New Roman"/>
                <a:ea typeface="Calibri"/>
                <a:cs typeface="Times New Roman"/>
              </a:rPr>
              <a:t>и развитие дорожно-транспортного хозяйства (автомобильные дороги местного значения, пассажирские перевозки);</a:t>
            </a: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Благоустройство </a:t>
            </a:r>
            <a:r>
              <a:rPr lang="ru-RU" sz="2800" b="1" dirty="0">
                <a:solidFill>
                  <a:srgbClr val="000000"/>
                </a:solidFill>
                <a:latin typeface="Times New Roman"/>
                <a:ea typeface="Calibri"/>
                <a:cs typeface="Times New Roman"/>
              </a:rPr>
              <a:t>территории и охрана окружающей среды;</a:t>
            </a: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Защита </a:t>
            </a:r>
            <a:r>
              <a:rPr lang="ru-RU" sz="2800" b="1" dirty="0">
                <a:solidFill>
                  <a:srgbClr val="000000"/>
                </a:solidFill>
                <a:latin typeface="Times New Roman"/>
                <a:ea typeface="Calibri"/>
                <a:cs typeface="Times New Roman"/>
              </a:rPr>
              <a:t>территории и обеспечение безопасности </a:t>
            </a:r>
            <a:r>
              <a:rPr lang="ru-RU" sz="2800" b="1" dirty="0" smtClean="0">
                <a:solidFill>
                  <a:srgbClr val="000000"/>
                </a:solidFill>
                <a:latin typeface="Times New Roman"/>
                <a:ea typeface="Calibri"/>
                <a:cs typeface="Times New Roman"/>
              </a:rPr>
              <a:t>жизнедеятельности;</a:t>
            </a:r>
            <a:endParaRPr lang="ru-RU" sz="2800" b="1" dirty="0">
              <a:solidFill>
                <a:srgbClr val="000000"/>
              </a:solidFill>
              <a:latin typeface="Times New Roman"/>
              <a:ea typeface="Calibri"/>
              <a:cs typeface="Times New Roman"/>
            </a:endParaRPr>
          </a:p>
          <a:p>
            <a:pPr algn="just">
              <a:spcAft>
                <a:spcPts val="0"/>
              </a:spcAft>
            </a:pPr>
            <a:endParaRPr lang="ru-RU" sz="2800" b="1" dirty="0">
              <a:solidFill>
                <a:srgbClr val="000000"/>
              </a:solidFill>
              <a:latin typeface="Times New Roman"/>
              <a:ea typeface="Calibri"/>
              <a:cs typeface="Times New Roman"/>
            </a:endParaRPr>
          </a:p>
        </p:txBody>
      </p:sp>
    </p:spTree>
    <p:extLst>
      <p:ext uri="{BB962C8B-B14F-4D97-AF65-F5344CB8AC3E}">
        <p14:creationId xmlns:p14="http://schemas.microsoft.com/office/powerpoint/2010/main" val="40788189"/>
      </p:ext>
    </p:extLst>
  </p:cSld>
  <p:clrMapOvr>
    <a:masterClrMapping/>
  </p:clrMapOvr>
  <p:transition>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0668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a:t>Направление </a:t>
            </a:r>
            <a:r>
              <a:rPr lang="ru-RU" sz="2800" b="1" dirty="0" smtClean="0"/>
              <a:t>«</a:t>
            </a:r>
            <a:r>
              <a:rPr lang="ru-RU" sz="2800" b="1" dirty="0"/>
              <a:t>Развитие человеческого потенциала» </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sp>
        <p:nvSpPr>
          <p:cNvPr id="4" name="Прямоугольник 3"/>
          <p:cNvSpPr/>
          <p:nvPr/>
        </p:nvSpPr>
        <p:spPr>
          <a:xfrm>
            <a:off x="152400" y="1143000"/>
            <a:ext cx="8839200" cy="4401205"/>
          </a:xfrm>
          <a:prstGeom prst="rect">
            <a:avLst/>
          </a:prstGeom>
        </p:spPr>
        <p:txBody>
          <a:bodyPr wrap="square">
            <a:spAutoFit/>
          </a:bodyPr>
          <a:lstStyle/>
          <a:p>
            <a:pPr algn="just">
              <a:spcAft>
                <a:spcPts val="0"/>
              </a:spcAft>
            </a:pPr>
            <a:r>
              <a:rPr lang="ru-RU" sz="2800" b="1" dirty="0" smtClean="0">
                <a:solidFill>
                  <a:srgbClr val="000000"/>
                </a:solidFill>
                <a:latin typeface="Times New Roman"/>
                <a:ea typeface="Calibri"/>
                <a:cs typeface="Times New Roman"/>
              </a:rPr>
              <a:t>включает </a:t>
            </a:r>
            <a:r>
              <a:rPr lang="ru-RU" sz="2800" b="1" dirty="0">
                <a:solidFill>
                  <a:srgbClr val="000000"/>
                </a:solidFill>
                <a:latin typeface="Times New Roman"/>
                <a:ea typeface="Calibri"/>
                <a:cs typeface="Times New Roman"/>
              </a:rPr>
              <a:t>развитие следующих приоритетов:</a:t>
            </a:r>
          </a:p>
          <a:p>
            <a:pPr algn="just">
              <a:spcAft>
                <a:spcPts val="0"/>
              </a:spcAft>
            </a:pPr>
            <a:r>
              <a:rPr lang="ru-RU" sz="2800" b="1" dirty="0">
                <a:solidFill>
                  <a:srgbClr val="000000"/>
                </a:solidFill>
                <a:latin typeface="Times New Roman"/>
                <a:ea typeface="Calibri"/>
                <a:cs typeface="Times New Roman"/>
              </a:rPr>
              <a:t>•	Развитие сферы образования;</a:t>
            </a: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Развитие </a:t>
            </a:r>
            <a:r>
              <a:rPr lang="ru-RU" sz="2800" b="1" dirty="0">
                <a:solidFill>
                  <a:srgbClr val="000000"/>
                </a:solidFill>
                <a:latin typeface="Times New Roman"/>
                <a:ea typeface="Calibri"/>
                <a:cs typeface="Times New Roman"/>
              </a:rPr>
              <a:t>культуры и спорта, молодежная политика района;</a:t>
            </a: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Здравоохранение </a:t>
            </a:r>
            <a:r>
              <a:rPr lang="ru-RU" sz="2800" b="1" dirty="0">
                <a:solidFill>
                  <a:srgbClr val="000000"/>
                </a:solidFill>
                <a:latin typeface="Times New Roman"/>
                <a:ea typeface="Calibri"/>
                <a:cs typeface="Times New Roman"/>
              </a:rPr>
              <a:t>и социальное обслуживание населения;</a:t>
            </a:r>
          </a:p>
          <a:p>
            <a:pPr algn="just">
              <a:spcAft>
                <a:spcPts val="0"/>
              </a:spcAft>
            </a:pPr>
            <a:r>
              <a:rPr lang="ru-RU" sz="2800" b="1" dirty="0">
                <a:solidFill>
                  <a:srgbClr val="000000"/>
                </a:solidFill>
                <a:latin typeface="Times New Roman"/>
                <a:ea typeface="Calibri"/>
                <a:cs typeface="Times New Roman"/>
              </a:rPr>
              <a:t>•	</a:t>
            </a:r>
            <a:r>
              <a:rPr lang="ru-RU" sz="2800" b="1" dirty="0" smtClean="0">
                <a:solidFill>
                  <a:srgbClr val="000000"/>
                </a:solidFill>
                <a:latin typeface="Times New Roman"/>
                <a:ea typeface="Calibri"/>
                <a:cs typeface="Times New Roman"/>
              </a:rPr>
              <a:t>Повышение </a:t>
            </a:r>
            <a:r>
              <a:rPr lang="ru-RU" sz="2800" b="1" dirty="0">
                <a:solidFill>
                  <a:srgbClr val="000000"/>
                </a:solidFill>
                <a:latin typeface="Times New Roman"/>
                <a:ea typeface="Calibri"/>
                <a:cs typeface="Times New Roman"/>
              </a:rPr>
              <a:t>эффективности муниципального управления, в том числе управления муниципальными финансами;</a:t>
            </a:r>
          </a:p>
          <a:p>
            <a:pPr algn="just">
              <a:spcAft>
                <a:spcPts val="0"/>
              </a:spcAft>
            </a:pPr>
            <a:endParaRPr lang="ru-RU" sz="2800" b="1" dirty="0">
              <a:solidFill>
                <a:srgbClr val="000000"/>
              </a:solidFill>
              <a:latin typeface="Times New Roman"/>
              <a:ea typeface="Calibri"/>
              <a:cs typeface="Times New Roman"/>
            </a:endParaRPr>
          </a:p>
        </p:txBody>
      </p:sp>
    </p:spTree>
    <p:extLst>
      <p:ext uri="{BB962C8B-B14F-4D97-AF65-F5344CB8AC3E}">
        <p14:creationId xmlns:p14="http://schemas.microsoft.com/office/powerpoint/2010/main" val="2901742979"/>
      </p:ext>
    </p:extLst>
  </p:cSld>
  <p:clrMapOvr>
    <a:masterClrMapping/>
  </p:clrMapOvr>
  <p:transition>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9144" y="-15240"/>
            <a:ext cx="9144000" cy="12192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a:t>Сопоставление целевых блоков документов стратегического планирования различного уровня</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sp>
        <p:nvSpPr>
          <p:cNvPr id="4" name="Прямоугольник 3"/>
          <p:cNvSpPr/>
          <p:nvPr/>
        </p:nvSpPr>
        <p:spPr>
          <a:xfrm>
            <a:off x="152400" y="1143000"/>
            <a:ext cx="8839200" cy="4585871"/>
          </a:xfrm>
          <a:prstGeom prst="rect">
            <a:avLst/>
          </a:prstGeom>
        </p:spPr>
        <p:txBody>
          <a:bodyPr wrap="square">
            <a:spAutoFit/>
          </a:bodyPr>
          <a:lstStyle/>
          <a:p>
            <a:pPr algn="just">
              <a:spcAft>
                <a:spcPts val="0"/>
              </a:spcAft>
            </a:pPr>
            <a:r>
              <a:rPr lang="ru-RU" sz="2400" b="1" dirty="0">
                <a:solidFill>
                  <a:srgbClr val="000000"/>
                </a:solidFill>
                <a:latin typeface="Times New Roman"/>
                <a:ea typeface="Calibri"/>
                <a:cs typeface="Times New Roman"/>
              </a:rPr>
              <a:t>Таблица соответствия целей, задач и направлений документов стратегического планирования различного </a:t>
            </a:r>
            <a:r>
              <a:rPr lang="ru-RU" sz="2400" b="1" dirty="0" smtClean="0">
                <a:solidFill>
                  <a:srgbClr val="000000"/>
                </a:solidFill>
                <a:latin typeface="Times New Roman"/>
                <a:ea typeface="Calibri"/>
                <a:cs typeface="Times New Roman"/>
              </a:rPr>
              <a:t>уровня сопоставляет документы:</a:t>
            </a:r>
          </a:p>
          <a:p>
            <a:pPr algn="just">
              <a:spcAft>
                <a:spcPts val="0"/>
              </a:spcAft>
            </a:pPr>
            <a:endParaRPr lang="ru-RU" sz="1000" b="1" dirty="0" smtClean="0">
              <a:solidFill>
                <a:srgbClr val="000000"/>
              </a:solidFill>
              <a:latin typeface="Times New Roman"/>
              <a:ea typeface="Calibri"/>
              <a:cs typeface="Times New Roman"/>
            </a:endParaRPr>
          </a:p>
          <a:p>
            <a:pPr marL="457200" indent="-457200" algn="just">
              <a:spcAft>
                <a:spcPts val="0"/>
              </a:spcAft>
              <a:buAutoNum type="arabicPeriod"/>
            </a:pPr>
            <a:r>
              <a:rPr lang="ru-RU" sz="2400" b="1" dirty="0" smtClean="0">
                <a:solidFill>
                  <a:srgbClr val="000000"/>
                </a:solidFill>
                <a:latin typeface="Times New Roman"/>
                <a:ea typeface="Calibri"/>
                <a:cs typeface="Times New Roman"/>
              </a:rPr>
              <a:t>Стратегия социально-экономического развития Сортавальского муниципального района до 2025 года;</a:t>
            </a:r>
          </a:p>
          <a:p>
            <a:pPr marL="457200" indent="-457200" algn="just">
              <a:spcAft>
                <a:spcPts val="0"/>
              </a:spcAft>
              <a:buAutoNum type="arabicPeriod"/>
            </a:pPr>
            <a:endParaRPr lang="ru-RU" sz="600" b="1" dirty="0" smtClean="0">
              <a:solidFill>
                <a:srgbClr val="000000"/>
              </a:solidFill>
              <a:latin typeface="Times New Roman"/>
              <a:ea typeface="Calibri"/>
              <a:cs typeface="Times New Roman"/>
            </a:endParaRPr>
          </a:p>
          <a:p>
            <a:pPr marL="457200" indent="-457200" algn="just">
              <a:spcAft>
                <a:spcPts val="0"/>
              </a:spcAft>
              <a:buFont typeface="+mj-lt"/>
              <a:buAutoNum type="arabicPeriod"/>
            </a:pPr>
            <a:r>
              <a:rPr lang="ru-RU" sz="2400" b="1" dirty="0" smtClean="0">
                <a:solidFill>
                  <a:srgbClr val="000000"/>
                </a:solidFill>
                <a:latin typeface="Times New Roman"/>
                <a:ea typeface="Calibri"/>
                <a:cs typeface="Times New Roman"/>
              </a:rPr>
              <a:t>Стратегия </a:t>
            </a:r>
            <a:r>
              <a:rPr lang="ru-RU" sz="2400" b="1" dirty="0">
                <a:solidFill>
                  <a:srgbClr val="000000"/>
                </a:solidFill>
                <a:latin typeface="Times New Roman"/>
                <a:ea typeface="Calibri"/>
                <a:cs typeface="Times New Roman"/>
              </a:rPr>
              <a:t>социально-экономического развития </a:t>
            </a:r>
            <a:r>
              <a:rPr lang="ru-RU" sz="2400" b="1" dirty="0" smtClean="0">
                <a:solidFill>
                  <a:srgbClr val="000000"/>
                </a:solidFill>
                <a:latin typeface="Times New Roman"/>
                <a:ea typeface="Calibri"/>
                <a:cs typeface="Times New Roman"/>
              </a:rPr>
              <a:t> Республики </a:t>
            </a:r>
            <a:r>
              <a:rPr lang="ru-RU" sz="2400" b="1" dirty="0">
                <a:solidFill>
                  <a:srgbClr val="000000"/>
                </a:solidFill>
                <a:latin typeface="Times New Roman"/>
                <a:ea typeface="Calibri"/>
                <a:cs typeface="Times New Roman"/>
              </a:rPr>
              <a:t>Карелия до 2020 </a:t>
            </a:r>
            <a:r>
              <a:rPr lang="ru-RU" sz="2400" b="1" dirty="0" smtClean="0">
                <a:solidFill>
                  <a:srgbClr val="000000"/>
                </a:solidFill>
                <a:latin typeface="Times New Roman"/>
                <a:ea typeface="Calibri"/>
                <a:cs typeface="Times New Roman"/>
              </a:rPr>
              <a:t>года;</a:t>
            </a:r>
          </a:p>
          <a:p>
            <a:pPr marL="457200" indent="-457200" algn="just">
              <a:spcAft>
                <a:spcPts val="0"/>
              </a:spcAft>
              <a:buFont typeface="+mj-lt"/>
              <a:buAutoNum type="arabicPeriod"/>
            </a:pPr>
            <a:endParaRPr lang="ru-RU" sz="600" b="1" dirty="0" smtClean="0">
              <a:solidFill>
                <a:srgbClr val="000000"/>
              </a:solidFill>
              <a:latin typeface="Times New Roman"/>
              <a:ea typeface="Calibri"/>
              <a:cs typeface="Times New Roman"/>
            </a:endParaRPr>
          </a:p>
          <a:p>
            <a:pPr marL="457200" indent="-457200" algn="just">
              <a:spcAft>
                <a:spcPts val="0"/>
              </a:spcAft>
              <a:buFont typeface="+mj-lt"/>
              <a:buAutoNum type="arabicPeriod"/>
            </a:pPr>
            <a:r>
              <a:rPr lang="ru-RU" sz="2400" b="1" dirty="0" smtClean="0">
                <a:solidFill>
                  <a:srgbClr val="000000"/>
                </a:solidFill>
                <a:latin typeface="Times New Roman"/>
                <a:ea typeface="Calibri"/>
                <a:cs typeface="Times New Roman"/>
              </a:rPr>
              <a:t>Концепция </a:t>
            </a:r>
            <a:r>
              <a:rPr lang="ru-RU" sz="2400" b="1" dirty="0">
                <a:solidFill>
                  <a:srgbClr val="000000"/>
                </a:solidFill>
                <a:latin typeface="Times New Roman"/>
                <a:ea typeface="Calibri"/>
                <a:cs typeface="Times New Roman"/>
              </a:rPr>
              <a:t>социально-экономического развития Республики Карелия до 2022 </a:t>
            </a:r>
            <a:r>
              <a:rPr lang="ru-RU" sz="2400" b="1" dirty="0" smtClean="0">
                <a:solidFill>
                  <a:srgbClr val="000000"/>
                </a:solidFill>
                <a:latin typeface="Times New Roman"/>
                <a:ea typeface="Calibri"/>
                <a:cs typeface="Times New Roman"/>
              </a:rPr>
              <a:t>года;</a:t>
            </a:r>
          </a:p>
          <a:p>
            <a:pPr marL="457200" indent="-457200" algn="just">
              <a:spcAft>
                <a:spcPts val="0"/>
              </a:spcAft>
              <a:buFont typeface="+mj-lt"/>
              <a:buAutoNum type="arabicPeriod"/>
            </a:pPr>
            <a:endParaRPr lang="ru-RU" sz="600" b="1" dirty="0" smtClean="0">
              <a:solidFill>
                <a:srgbClr val="000000"/>
              </a:solidFill>
              <a:latin typeface="Times New Roman"/>
              <a:ea typeface="Calibri"/>
              <a:cs typeface="Times New Roman"/>
            </a:endParaRPr>
          </a:p>
          <a:p>
            <a:pPr marL="457200" indent="-457200" algn="just">
              <a:spcAft>
                <a:spcPts val="0"/>
              </a:spcAft>
              <a:buFont typeface="+mj-lt"/>
              <a:buAutoNum type="arabicPeriod"/>
            </a:pPr>
            <a:r>
              <a:rPr lang="ru-RU" sz="2400" b="1" dirty="0" smtClean="0">
                <a:solidFill>
                  <a:srgbClr val="000000"/>
                </a:solidFill>
                <a:latin typeface="Times New Roman"/>
                <a:ea typeface="Calibri"/>
                <a:cs typeface="Times New Roman"/>
              </a:rPr>
              <a:t>Стратегия социально-экономического развития Северо-Западного федерального округа на период до 2020 года;</a:t>
            </a:r>
          </a:p>
        </p:txBody>
      </p:sp>
    </p:spTree>
    <p:extLst>
      <p:ext uri="{BB962C8B-B14F-4D97-AF65-F5344CB8AC3E}">
        <p14:creationId xmlns:p14="http://schemas.microsoft.com/office/powerpoint/2010/main" val="1910316990"/>
      </p:ext>
    </p:extLst>
  </p:cSld>
  <p:clrMapOvr>
    <a:masterClrMapping/>
  </p:clrMapOvr>
  <p:transition>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2192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a:t>ИНВЕСТИЦИОННАЯ  ПОЛИТИКА  РАЙОНА</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sp>
        <p:nvSpPr>
          <p:cNvPr id="4" name="Прямоугольник 3"/>
          <p:cNvSpPr/>
          <p:nvPr/>
        </p:nvSpPr>
        <p:spPr>
          <a:xfrm>
            <a:off x="152400" y="1143000"/>
            <a:ext cx="8839200" cy="5847755"/>
          </a:xfrm>
          <a:prstGeom prst="rect">
            <a:avLst/>
          </a:prstGeom>
        </p:spPr>
        <p:txBody>
          <a:bodyPr wrap="square">
            <a:spAutoFit/>
          </a:bodyPr>
          <a:lstStyle/>
          <a:p>
            <a:pPr algn="just">
              <a:spcAft>
                <a:spcPts val="0"/>
              </a:spcAft>
            </a:pPr>
            <a:r>
              <a:rPr lang="ru-RU" sz="1700" b="1" i="1" u="sng" dirty="0">
                <a:solidFill>
                  <a:srgbClr val="000000"/>
                </a:solidFill>
                <a:latin typeface="Times New Roman"/>
                <a:ea typeface="Calibri"/>
                <a:cs typeface="Times New Roman"/>
              </a:rPr>
              <a:t>Цель:</a:t>
            </a:r>
            <a:r>
              <a:rPr lang="ru-RU" sz="1700" b="1" dirty="0">
                <a:solidFill>
                  <a:srgbClr val="000000"/>
                </a:solidFill>
                <a:latin typeface="Times New Roman"/>
                <a:ea typeface="Calibri"/>
                <a:cs typeface="Times New Roman"/>
              </a:rPr>
              <a:t> улучшение инвестиционного климата района, повышение его инвестиционной привлекательности для обеспечения экономического роста и повышения уровня жизни населения, выравнивания социально-экономического уровня сельских </a:t>
            </a:r>
            <a:endParaRPr lang="ru-RU" sz="1700" b="1" dirty="0" smtClean="0">
              <a:solidFill>
                <a:srgbClr val="000000"/>
              </a:solidFill>
              <a:latin typeface="Times New Roman"/>
              <a:ea typeface="Calibri"/>
              <a:cs typeface="Times New Roman"/>
            </a:endParaRPr>
          </a:p>
          <a:p>
            <a:pPr algn="just">
              <a:spcAft>
                <a:spcPts val="0"/>
              </a:spcAft>
            </a:pPr>
            <a:endParaRPr lang="ru-RU" sz="500" b="1" i="1" u="sng" dirty="0" smtClean="0">
              <a:solidFill>
                <a:srgbClr val="000000"/>
              </a:solidFill>
              <a:latin typeface="Times New Roman"/>
              <a:ea typeface="Calibri"/>
              <a:cs typeface="Times New Roman"/>
            </a:endParaRPr>
          </a:p>
          <a:p>
            <a:pPr algn="just">
              <a:spcAft>
                <a:spcPts val="0"/>
              </a:spcAft>
            </a:pPr>
            <a:r>
              <a:rPr lang="ru-RU" sz="1700" b="1" i="1" u="sng" dirty="0" smtClean="0">
                <a:solidFill>
                  <a:srgbClr val="000000"/>
                </a:solidFill>
                <a:latin typeface="Times New Roman"/>
                <a:ea typeface="Calibri"/>
                <a:cs typeface="Times New Roman"/>
              </a:rPr>
              <a:t>Основные </a:t>
            </a:r>
            <a:r>
              <a:rPr lang="ru-RU" sz="1700" b="1" i="1" u="sng" dirty="0">
                <a:solidFill>
                  <a:srgbClr val="000000"/>
                </a:solidFill>
                <a:latin typeface="Times New Roman"/>
                <a:ea typeface="Calibri"/>
                <a:cs typeface="Times New Roman"/>
              </a:rPr>
              <a:t>задачи инвестиционной политики:</a:t>
            </a:r>
          </a:p>
          <a:p>
            <a:pPr algn="just">
              <a:spcAft>
                <a:spcPts val="0"/>
              </a:spcAft>
            </a:pPr>
            <a:r>
              <a:rPr lang="ru-RU" sz="1700" b="1" dirty="0">
                <a:solidFill>
                  <a:srgbClr val="000000"/>
                </a:solidFill>
                <a:latin typeface="Times New Roman"/>
                <a:ea typeface="Calibri"/>
                <a:cs typeface="Times New Roman"/>
              </a:rPr>
              <a:t>•	Формирование реестра приоритетных инвестиционных площадок;</a:t>
            </a:r>
          </a:p>
          <a:p>
            <a:pPr algn="just">
              <a:spcAft>
                <a:spcPts val="0"/>
              </a:spcAft>
            </a:pPr>
            <a:r>
              <a:rPr lang="ru-RU" sz="1700" b="1" dirty="0">
                <a:solidFill>
                  <a:srgbClr val="000000"/>
                </a:solidFill>
                <a:latin typeface="Times New Roman"/>
                <a:ea typeface="Calibri"/>
                <a:cs typeface="Times New Roman"/>
              </a:rPr>
              <a:t>•	Привлечение частных инвестиций к организации новых производств, в том числе с участием иностранного капитала и  экспортно-ориентированных предприятий;</a:t>
            </a:r>
          </a:p>
          <a:p>
            <a:pPr algn="just">
              <a:spcAft>
                <a:spcPts val="0"/>
              </a:spcAft>
            </a:pPr>
            <a:r>
              <a:rPr lang="ru-RU" sz="1700" b="1" dirty="0">
                <a:solidFill>
                  <a:srgbClr val="000000"/>
                </a:solidFill>
                <a:latin typeface="Times New Roman"/>
                <a:ea typeface="Calibri"/>
                <a:cs typeface="Times New Roman"/>
              </a:rPr>
              <a:t>•	Повышение инновационной активности предприятий;</a:t>
            </a:r>
          </a:p>
          <a:p>
            <a:pPr algn="just">
              <a:spcAft>
                <a:spcPts val="0"/>
              </a:spcAft>
            </a:pPr>
            <a:r>
              <a:rPr lang="ru-RU" sz="1700" b="1" dirty="0">
                <a:solidFill>
                  <a:srgbClr val="000000"/>
                </a:solidFill>
                <a:latin typeface="Times New Roman"/>
                <a:ea typeface="Calibri"/>
                <a:cs typeface="Times New Roman"/>
              </a:rPr>
              <a:t>•	Развитие инфраструктуры поддержки малого предпринимательства;</a:t>
            </a:r>
          </a:p>
          <a:p>
            <a:pPr algn="just">
              <a:spcAft>
                <a:spcPts val="0"/>
              </a:spcAft>
            </a:pPr>
            <a:r>
              <a:rPr lang="ru-RU" sz="1700" b="1" dirty="0">
                <a:solidFill>
                  <a:srgbClr val="000000"/>
                </a:solidFill>
                <a:latin typeface="Times New Roman"/>
                <a:ea typeface="Calibri"/>
                <a:cs typeface="Times New Roman"/>
              </a:rPr>
              <a:t>•	Продвижение продукции  предприятий района за пределы региона, </a:t>
            </a:r>
            <a:r>
              <a:rPr lang="ru-RU" sz="1700" b="1" dirty="0" err="1">
                <a:solidFill>
                  <a:srgbClr val="000000"/>
                </a:solidFill>
                <a:latin typeface="Times New Roman"/>
                <a:ea typeface="Calibri"/>
                <a:cs typeface="Times New Roman"/>
              </a:rPr>
              <a:t>брендирование</a:t>
            </a:r>
            <a:r>
              <a:rPr lang="ru-RU" sz="1700" b="1" dirty="0">
                <a:solidFill>
                  <a:srgbClr val="000000"/>
                </a:solidFill>
                <a:latin typeface="Times New Roman"/>
                <a:ea typeface="Calibri"/>
                <a:cs typeface="Times New Roman"/>
              </a:rPr>
              <a:t> территории, в том числе отдельных продуктов производителей, туристского продукта;</a:t>
            </a:r>
          </a:p>
          <a:p>
            <a:pPr algn="just">
              <a:spcAft>
                <a:spcPts val="0"/>
              </a:spcAft>
            </a:pPr>
            <a:r>
              <a:rPr lang="ru-RU" sz="1700" b="1" dirty="0">
                <a:solidFill>
                  <a:srgbClr val="000000"/>
                </a:solidFill>
                <a:latin typeface="Times New Roman"/>
                <a:ea typeface="Calibri"/>
                <a:cs typeface="Times New Roman"/>
              </a:rPr>
              <a:t>•	Координация действий участников инвестиционной </a:t>
            </a:r>
            <a:r>
              <a:rPr lang="ru-RU" sz="1700" b="1" dirty="0" smtClean="0">
                <a:solidFill>
                  <a:srgbClr val="000000"/>
                </a:solidFill>
                <a:latin typeface="Times New Roman"/>
                <a:ea typeface="Calibri"/>
                <a:cs typeface="Times New Roman"/>
              </a:rPr>
              <a:t>деятельности;</a:t>
            </a:r>
            <a:endParaRPr lang="ru-RU" sz="1700" b="1" dirty="0">
              <a:solidFill>
                <a:srgbClr val="000000"/>
              </a:solidFill>
              <a:latin typeface="Times New Roman"/>
              <a:ea typeface="Calibri"/>
              <a:cs typeface="Times New Roman"/>
            </a:endParaRPr>
          </a:p>
          <a:p>
            <a:pPr algn="just">
              <a:spcAft>
                <a:spcPts val="0"/>
              </a:spcAft>
            </a:pPr>
            <a:r>
              <a:rPr lang="ru-RU" sz="1700" b="1" dirty="0">
                <a:solidFill>
                  <a:srgbClr val="000000"/>
                </a:solidFill>
                <a:latin typeface="Times New Roman"/>
                <a:ea typeface="Calibri"/>
                <a:cs typeface="Times New Roman"/>
              </a:rPr>
              <a:t>•	Формирование и продвижение положительного инвестиционного имиджа Сортавальского муниципального района, в том числе путем создания и развития </a:t>
            </a:r>
            <a:r>
              <a:rPr lang="ru-RU" sz="1700" b="1" dirty="0" err="1">
                <a:solidFill>
                  <a:srgbClr val="000000"/>
                </a:solidFill>
                <a:latin typeface="Times New Roman"/>
                <a:ea typeface="Calibri"/>
                <a:cs typeface="Times New Roman"/>
              </a:rPr>
              <a:t>интернет-ресурсов</a:t>
            </a:r>
            <a:r>
              <a:rPr lang="ru-RU" sz="1700" b="1" dirty="0">
                <a:solidFill>
                  <a:srgbClr val="000000"/>
                </a:solidFill>
                <a:latin typeface="Times New Roman"/>
                <a:ea typeface="Calibri"/>
                <a:cs typeface="Times New Roman"/>
              </a:rPr>
              <a:t>, организации и участия в различных мероприятиях (выставках, ярмарках) различного уровня: региональных, международных</a:t>
            </a:r>
            <a:r>
              <a:rPr lang="ru-RU" sz="1700" b="1" dirty="0" smtClean="0">
                <a:solidFill>
                  <a:srgbClr val="000000"/>
                </a:solidFill>
                <a:latin typeface="Times New Roman"/>
                <a:ea typeface="Calibri"/>
                <a:cs typeface="Times New Roman"/>
              </a:rPr>
              <a:t>.</a:t>
            </a:r>
          </a:p>
          <a:p>
            <a:pPr algn="just">
              <a:spcAft>
                <a:spcPts val="0"/>
              </a:spcAft>
            </a:pPr>
            <a:r>
              <a:rPr lang="ru-RU" sz="1700" b="1" i="1" u="sng" dirty="0" smtClean="0">
                <a:solidFill>
                  <a:srgbClr val="000000"/>
                </a:solidFill>
                <a:latin typeface="Times New Roman"/>
                <a:ea typeface="Calibri"/>
                <a:cs typeface="Times New Roman"/>
              </a:rPr>
              <a:t>Инвестиционные проекты, планируемые </a:t>
            </a:r>
            <a:r>
              <a:rPr lang="ru-RU" sz="1700" b="1" i="1" u="sng" dirty="0">
                <a:solidFill>
                  <a:srgbClr val="000000"/>
                </a:solidFill>
                <a:latin typeface="Times New Roman"/>
                <a:ea typeface="Calibri"/>
                <a:cs typeface="Times New Roman"/>
              </a:rPr>
              <a:t>к реализации в Сортавальском  районе  в ближайшие 3-5 </a:t>
            </a:r>
            <a:r>
              <a:rPr lang="ru-RU" sz="1700" b="1" i="1" u="sng" dirty="0" smtClean="0">
                <a:solidFill>
                  <a:srgbClr val="000000"/>
                </a:solidFill>
                <a:latin typeface="Times New Roman"/>
                <a:ea typeface="Calibri"/>
                <a:cs typeface="Times New Roman"/>
              </a:rPr>
              <a:t>лет;</a:t>
            </a:r>
            <a:endParaRPr lang="ru-RU" sz="1700" b="1" i="1" u="sng" dirty="0">
              <a:solidFill>
                <a:srgbClr val="000000"/>
              </a:solidFill>
              <a:latin typeface="Times New Roman"/>
              <a:ea typeface="Calibri"/>
              <a:cs typeface="Times New Roman"/>
            </a:endParaRPr>
          </a:p>
          <a:p>
            <a:pPr algn="just">
              <a:spcAft>
                <a:spcPts val="0"/>
              </a:spcAft>
            </a:pPr>
            <a:r>
              <a:rPr lang="ru-RU" sz="1700" b="1" i="1" u="sng" dirty="0" smtClean="0">
                <a:solidFill>
                  <a:srgbClr val="000000"/>
                </a:solidFill>
                <a:latin typeface="Times New Roman"/>
                <a:ea typeface="Calibri"/>
                <a:cs typeface="Times New Roman"/>
              </a:rPr>
              <a:t>Инвестиционные </a:t>
            </a:r>
            <a:r>
              <a:rPr lang="ru-RU" sz="1700" b="1" i="1" u="sng" dirty="0">
                <a:solidFill>
                  <a:srgbClr val="000000"/>
                </a:solidFill>
                <a:latin typeface="Times New Roman"/>
                <a:ea typeface="Calibri"/>
                <a:cs typeface="Times New Roman"/>
              </a:rPr>
              <a:t>проекты, планируемые к реализации за счет средств Федеральную целевую программу развития Республики Карелия до 2020 </a:t>
            </a:r>
            <a:r>
              <a:rPr lang="ru-RU" sz="1700" b="1" i="1" u="sng" dirty="0" smtClean="0">
                <a:solidFill>
                  <a:srgbClr val="000000"/>
                </a:solidFill>
                <a:latin typeface="Times New Roman"/>
                <a:ea typeface="Calibri"/>
                <a:cs typeface="Times New Roman"/>
              </a:rPr>
              <a:t>года</a:t>
            </a:r>
            <a:endParaRPr lang="ru-RU" sz="1700" b="1" i="1" u="sng" dirty="0">
              <a:solidFill>
                <a:srgbClr val="000000"/>
              </a:solidFill>
              <a:latin typeface="Times New Roman"/>
              <a:ea typeface="Calibri"/>
              <a:cs typeface="Times New Roman"/>
            </a:endParaRPr>
          </a:p>
        </p:txBody>
      </p:sp>
    </p:spTree>
    <p:extLst>
      <p:ext uri="{BB962C8B-B14F-4D97-AF65-F5344CB8AC3E}">
        <p14:creationId xmlns:p14="http://schemas.microsoft.com/office/powerpoint/2010/main" val="3269545604"/>
      </p:ext>
    </p:extLst>
  </p:cSld>
  <p:clrMapOvr>
    <a:masterClrMapping/>
  </p:clrMapOvr>
  <p:transition>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30480"/>
            <a:ext cx="9144000" cy="12192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a:t>ОРГАНИЗАЦИЯ РЕАЛИЗАЦИИ СТРАТЕГИИ</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sp>
        <p:nvSpPr>
          <p:cNvPr id="4" name="Прямоугольник 3"/>
          <p:cNvSpPr/>
          <p:nvPr/>
        </p:nvSpPr>
        <p:spPr>
          <a:xfrm>
            <a:off x="152400" y="1143000"/>
            <a:ext cx="8839200" cy="4924425"/>
          </a:xfrm>
          <a:prstGeom prst="rect">
            <a:avLst/>
          </a:prstGeom>
        </p:spPr>
        <p:txBody>
          <a:bodyPr wrap="square">
            <a:spAutoFit/>
          </a:bodyPr>
          <a:lstStyle/>
          <a:p>
            <a:pPr algn="just">
              <a:spcAft>
                <a:spcPts val="0"/>
              </a:spcAft>
            </a:pPr>
            <a:endParaRPr lang="ru-RU" sz="1700" b="1" i="1" u="sng" dirty="0" smtClean="0">
              <a:solidFill>
                <a:srgbClr val="000000"/>
              </a:solidFill>
              <a:latin typeface="Times New Roman"/>
              <a:ea typeface="Calibri"/>
              <a:cs typeface="Times New Roman"/>
            </a:endParaRPr>
          </a:p>
          <a:p>
            <a:pPr algn="just">
              <a:spcAft>
                <a:spcPts val="0"/>
              </a:spcAft>
            </a:pPr>
            <a:r>
              <a:rPr lang="ru-RU" sz="2000" b="1" i="1" u="sng" dirty="0" smtClean="0">
                <a:solidFill>
                  <a:srgbClr val="000000"/>
                </a:solidFill>
                <a:latin typeface="Times New Roman"/>
                <a:ea typeface="Calibri"/>
                <a:cs typeface="Times New Roman"/>
              </a:rPr>
              <a:t>Механизмы </a:t>
            </a:r>
            <a:r>
              <a:rPr lang="ru-RU" sz="2000" b="1" i="1" u="sng" dirty="0">
                <a:solidFill>
                  <a:srgbClr val="000000"/>
                </a:solidFill>
                <a:latin typeface="Times New Roman"/>
                <a:ea typeface="Calibri"/>
                <a:cs typeface="Times New Roman"/>
              </a:rPr>
              <a:t>реализации </a:t>
            </a:r>
            <a:r>
              <a:rPr lang="ru-RU" sz="2000" b="1" i="1" u="sng" dirty="0" smtClean="0">
                <a:solidFill>
                  <a:srgbClr val="000000"/>
                </a:solidFill>
                <a:latin typeface="Times New Roman"/>
                <a:ea typeface="Calibri"/>
                <a:cs typeface="Times New Roman"/>
              </a:rPr>
              <a:t>стратегии</a:t>
            </a:r>
          </a:p>
          <a:p>
            <a:pPr marL="285750" indent="-285750" algn="just">
              <a:spcAft>
                <a:spcPts val="0"/>
              </a:spcAft>
              <a:buFont typeface="Arial" panose="020B0604020202020204" pitchFamily="34" charset="0"/>
              <a:buChar char="•"/>
            </a:pPr>
            <a:r>
              <a:rPr lang="ru-RU" sz="2000" dirty="0" smtClean="0">
                <a:solidFill>
                  <a:srgbClr val="000000"/>
                </a:solidFill>
                <a:latin typeface="Times New Roman"/>
                <a:ea typeface="Calibri"/>
                <a:cs typeface="Times New Roman"/>
              </a:rPr>
              <a:t>           Организационно-партнерский:</a:t>
            </a:r>
          </a:p>
          <a:p>
            <a:pPr marL="285750" indent="-285750" algn="just">
              <a:spcAft>
                <a:spcPts val="0"/>
              </a:spcAft>
              <a:buFont typeface="Arial" panose="020B0604020202020204" pitchFamily="34" charset="0"/>
              <a:buChar char="•"/>
            </a:pPr>
            <a:r>
              <a:rPr lang="ru-RU" sz="2000" dirty="0">
                <a:solidFill>
                  <a:srgbClr val="000000"/>
                </a:solidFill>
                <a:latin typeface="Times New Roman"/>
                <a:ea typeface="Calibri"/>
                <a:cs typeface="Times New Roman"/>
              </a:rPr>
              <a:t> </a:t>
            </a:r>
            <a:r>
              <a:rPr lang="ru-RU" sz="2000" dirty="0" smtClean="0">
                <a:solidFill>
                  <a:srgbClr val="000000"/>
                </a:solidFill>
                <a:latin typeface="Times New Roman"/>
                <a:ea typeface="Calibri"/>
                <a:cs typeface="Times New Roman"/>
              </a:rPr>
              <a:t>          Программно-целевой</a:t>
            </a:r>
            <a:endParaRPr lang="ru-RU" sz="2000" dirty="0">
              <a:solidFill>
                <a:srgbClr val="000000"/>
              </a:solidFill>
              <a:latin typeface="Times New Roman"/>
              <a:ea typeface="Calibri"/>
              <a:cs typeface="Times New Roman"/>
            </a:endParaRPr>
          </a:p>
          <a:p>
            <a:pPr marL="285750" indent="-285750" algn="just">
              <a:spcAft>
                <a:spcPts val="0"/>
              </a:spcAft>
              <a:buFont typeface="Arial" panose="020B0604020202020204" pitchFamily="34" charset="0"/>
              <a:buChar char="•"/>
            </a:pPr>
            <a:r>
              <a:rPr lang="ru-RU" sz="2000" dirty="0">
                <a:solidFill>
                  <a:srgbClr val="000000"/>
                </a:solidFill>
                <a:latin typeface="Times New Roman"/>
                <a:ea typeface="Calibri"/>
                <a:cs typeface="Times New Roman"/>
              </a:rPr>
              <a:t> </a:t>
            </a:r>
            <a:r>
              <a:rPr lang="ru-RU" sz="2000" dirty="0" smtClean="0">
                <a:solidFill>
                  <a:srgbClr val="000000"/>
                </a:solidFill>
                <a:latin typeface="Times New Roman"/>
                <a:ea typeface="Calibri"/>
                <a:cs typeface="Times New Roman"/>
              </a:rPr>
              <a:t>          Ресурсный</a:t>
            </a:r>
            <a:endParaRPr lang="ru-RU" sz="2000" dirty="0">
              <a:solidFill>
                <a:srgbClr val="000000"/>
              </a:solidFill>
              <a:latin typeface="Times New Roman"/>
              <a:ea typeface="Calibri"/>
              <a:cs typeface="Times New Roman"/>
            </a:endParaRPr>
          </a:p>
          <a:p>
            <a:pPr algn="just">
              <a:spcAft>
                <a:spcPts val="0"/>
              </a:spcAft>
            </a:pPr>
            <a:endParaRPr lang="ru-RU" sz="2000" b="1" i="1" u="sng" dirty="0" smtClean="0">
              <a:solidFill>
                <a:srgbClr val="000000"/>
              </a:solidFill>
              <a:latin typeface="Times New Roman"/>
              <a:ea typeface="Calibri"/>
              <a:cs typeface="Times New Roman"/>
            </a:endParaRPr>
          </a:p>
          <a:p>
            <a:pPr algn="just">
              <a:spcAft>
                <a:spcPts val="0"/>
              </a:spcAft>
            </a:pPr>
            <a:r>
              <a:rPr lang="ru-RU" sz="2000" b="1" i="1" u="sng" dirty="0">
                <a:solidFill>
                  <a:srgbClr val="000000"/>
                </a:solidFill>
                <a:latin typeface="Times New Roman"/>
                <a:ea typeface="Calibri"/>
                <a:cs typeface="Times New Roman"/>
              </a:rPr>
              <a:t>Формирование системы управления  и </a:t>
            </a:r>
            <a:r>
              <a:rPr lang="ru-RU" sz="2000" b="1" i="1" u="sng" dirty="0" smtClean="0">
                <a:solidFill>
                  <a:srgbClr val="000000"/>
                </a:solidFill>
                <a:latin typeface="Times New Roman"/>
                <a:ea typeface="Calibri"/>
                <a:cs typeface="Times New Roman"/>
              </a:rPr>
              <a:t>мониторинга  реализации Стратегии</a:t>
            </a:r>
          </a:p>
          <a:p>
            <a:pPr algn="just">
              <a:spcAft>
                <a:spcPts val="0"/>
              </a:spcAft>
            </a:pPr>
            <a:endParaRPr lang="ru-RU" sz="2000" b="1" i="1" u="sng" dirty="0">
              <a:solidFill>
                <a:srgbClr val="000000"/>
              </a:solidFill>
              <a:latin typeface="Times New Roman"/>
              <a:ea typeface="Calibri"/>
              <a:cs typeface="Times New Roman"/>
            </a:endParaRPr>
          </a:p>
          <a:p>
            <a:pPr algn="just">
              <a:spcAft>
                <a:spcPts val="0"/>
              </a:spcAft>
            </a:pPr>
            <a:r>
              <a:rPr lang="ru-RU" sz="2000" b="1" i="1" u="sng" dirty="0">
                <a:solidFill>
                  <a:srgbClr val="000000"/>
                </a:solidFill>
                <a:latin typeface="Times New Roman"/>
                <a:ea typeface="Calibri"/>
                <a:cs typeface="Times New Roman"/>
              </a:rPr>
              <a:t>Перечень муниципальных программ района в привязке к основным  направлениям и приоритетам </a:t>
            </a:r>
            <a:r>
              <a:rPr lang="ru-RU" sz="2000" b="1" i="1" u="sng" dirty="0" smtClean="0">
                <a:solidFill>
                  <a:srgbClr val="000000"/>
                </a:solidFill>
                <a:latin typeface="Times New Roman"/>
                <a:ea typeface="Calibri"/>
                <a:cs typeface="Times New Roman"/>
              </a:rPr>
              <a:t>Стратегии</a:t>
            </a:r>
          </a:p>
          <a:p>
            <a:pPr algn="just">
              <a:spcAft>
                <a:spcPts val="0"/>
              </a:spcAft>
            </a:pPr>
            <a:endParaRPr lang="ru-RU" sz="2000" b="1" i="1" u="sng" dirty="0">
              <a:solidFill>
                <a:srgbClr val="000000"/>
              </a:solidFill>
              <a:latin typeface="Times New Roman"/>
              <a:ea typeface="Calibri"/>
              <a:cs typeface="Times New Roman"/>
            </a:endParaRPr>
          </a:p>
          <a:p>
            <a:pPr algn="just">
              <a:spcAft>
                <a:spcPts val="0"/>
              </a:spcAft>
            </a:pPr>
            <a:r>
              <a:rPr lang="ru-RU" sz="2000" b="1" i="1" u="sng" dirty="0">
                <a:solidFill>
                  <a:srgbClr val="000000"/>
                </a:solidFill>
                <a:latin typeface="Times New Roman"/>
                <a:ea typeface="Calibri"/>
                <a:cs typeface="Times New Roman"/>
              </a:rPr>
              <a:t>Ожидаемые результаты реализации </a:t>
            </a:r>
            <a:r>
              <a:rPr lang="en-US" sz="2000" b="1" i="1" u="sng" dirty="0">
                <a:solidFill>
                  <a:srgbClr val="000000"/>
                </a:solidFill>
                <a:latin typeface="Times New Roman"/>
                <a:ea typeface="Calibri"/>
                <a:cs typeface="Times New Roman"/>
              </a:rPr>
              <a:t>C</a:t>
            </a:r>
            <a:r>
              <a:rPr lang="ru-RU" sz="2000" b="1" i="1" u="sng" dirty="0" err="1">
                <a:solidFill>
                  <a:srgbClr val="000000"/>
                </a:solidFill>
                <a:latin typeface="Times New Roman"/>
                <a:ea typeface="Calibri"/>
                <a:cs typeface="Times New Roman"/>
              </a:rPr>
              <a:t>тратегии</a:t>
            </a:r>
            <a:endParaRPr lang="ru-RU" sz="2000" b="1" i="1" u="sng" dirty="0">
              <a:solidFill>
                <a:srgbClr val="000000"/>
              </a:solidFill>
              <a:latin typeface="Times New Roman"/>
              <a:ea typeface="Calibri"/>
              <a:cs typeface="Times New Roman"/>
            </a:endParaRPr>
          </a:p>
          <a:p>
            <a:pPr algn="just">
              <a:spcAft>
                <a:spcPts val="0"/>
              </a:spcAft>
            </a:pPr>
            <a:r>
              <a:rPr lang="ru-RU" sz="2000" dirty="0">
                <a:solidFill>
                  <a:srgbClr val="000000"/>
                </a:solidFill>
                <a:latin typeface="Times New Roman"/>
                <a:ea typeface="Calibri"/>
                <a:cs typeface="Times New Roman"/>
              </a:rPr>
              <a:t>•	Общие индикаторы социально-экономического </a:t>
            </a:r>
            <a:r>
              <a:rPr lang="ru-RU" sz="2000" dirty="0" smtClean="0">
                <a:solidFill>
                  <a:srgbClr val="000000"/>
                </a:solidFill>
                <a:latin typeface="Times New Roman"/>
                <a:ea typeface="Calibri"/>
                <a:cs typeface="Times New Roman"/>
              </a:rPr>
              <a:t>развития района;</a:t>
            </a:r>
            <a:endParaRPr lang="ru-RU" sz="2000" dirty="0">
              <a:solidFill>
                <a:srgbClr val="000000"/>
              </a:solidFill>
              <a:latin typeface="Times New Roman"/>
              <a:ea typeface="Calibri"/>
              <a:cs typeface="Times New Roman"/>
            </a:endParaRPr>
          </a:p>
          <a:p>
            <a:pPr algn="just">
              <a:spcAft>
                <a:spcPts val="0"/>
              </a:spcAft>
            </a:pPr>
            <a:r>
              <a:rPr lang="ru-RU" sz="2000" dirty="0">
                <a:solidFill>
                  <a:srgbClr val="000000"/>
                </a:solidFill>
                <a:latin typeface="Times New Roman"/>
                <a:ea typeface="Calibri"/>
                <a:cs typeface="Times New Roman"/>
              </a:rPr>
              <a:t>•	Отраслевые целевые индикаторы социально-экономического развития.</a:t>
            </a:r>
          </a:p>
          <a:p>
            <a:pPr algn="just">
              <a:spcAft>
                <a:spcPts val="0"/>
              </a:spcAft>
            </a:pPr>
            <a:endParaRPr lang="ru-RU" sz="1700" b="1" i="1" u="sng" dirty="0">
              <a:solidFill>
                <a:srgbClr val="000000"/>
              </a:solidFill>
              <a:latin typeface="Times New Roman"/>
              <a:ea typeface="Calibri"/>
              <a:cs typeface="Times New Roman"/>
            </a:endParaRPr>
          </a:p>
        </p:txBody>
      </p:sp>
    </p:spTree>
    <p:extLst>
      <p:ext uri="{BB962C8B-B14F-4D97-AF65-F5344CB8AC3E}">
        <p14:creationId xmlns:p14="http://schemas.microsoft.com/office/powerpoint/2010/main" val="2403035184"/>
      </p:ext>
    </p:extLst>
  </p:cSld>
  <p:clrMapOvr>
    <a:masterClrMapping/>
  </p:clrMapOvr>
  <p:transition>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Rot="1" noChangeArrowheads="1"/>
          </p:cNvSpPr>
          <p:nvPr/>
        </p:nvSpPr>
        <p:spPr bwMode="auto">
          <a:xfrm>
            <a:off x="0" y="0"/>
            <a:ext cx="9144000" cy="1219200"/>
          </a:xfrm>
          <a:prstGeom prst="rect">
            <a:avLst/>
          </a:prstGeom>
          <a:solidFill>
            <a:srgbClr val="007373"/>
          </a:solidFill>
          <a:ln w="9525">
            <a:noFill/>
            <a:miter lim="800000"/>
            <a:headEnd/>
            <a:tailEnd/>
          </a:ln>
          <a:effectLst/>
        </p:spPr>
        <p:txBody>
          <a:bodyPr vert="horz" wrap="square" lIns="91440" tIns="45720" rIns="91440" bIns="45720" numCol="1" anchor="ctr" anchorCtr="0" compatLnSpc="1">
            <a:prstTxWarp prst="textNoShape">
              <a:avLst/>
            </a:prstTxWarp>
          </a:bodyPr>
          <a:lstStyle/>
          <a:p>
            <a:pPr algn="ctr"/>
            <a:r>
              <a:rPr lang="ru-RU" sz="2800" b="1" dirty="0"/>
              <a:t>Индикаторы социально-экономического развития </a:t>
            </a:r>
            <a:r>
              <a:rPr lang="ru-RU" sz="2800" b="1" dirty="0" smtClean="0"/>
              <a:t>района</a:t>
            </a:r>
            <a:endParaRPr lang="ru-RU" sz="28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4112" y="1143000"/>
            <a:ext cx="8839200" cy="338554"/>
          </a:xfrm>
          <a:prstGeom prst="rect">
            <a:avLst/>
          </a:prstGeom>
        </p:spPr>
        <p:txBody>
          <a:bodyPr wrap="square">
            <a:spAutoFit/>
          </a:bodyPr>
          <a:lstStyle/>
          <a:p>
            <a:pPr algn="just"/>
            <a:r>
              <a:rPr lang="ru-RU" sz="1600" dirty="0" smtClean="0">
                <a:solidFill>
                  <a:srgbClr val="000000"/>
                </a:solidFill>
              </a:rPr>
              <a:t>   </a:t>
            </a:r>
            <a:endParaRPr lang="ru-RU" sz="1600" dirty="0">
              <a:solidFill>
                <a:srgbClr val="000000"/>
              </a:solidFill>
            </a:endParaRPr>
          </a:p>
        </p:txBody>
      </p:sp>
      <p:graphicFrame>
        <p:nvGraphicFramePr>
          <p:cNvPr id="8" name="Объект 7"/>
          <p:cNvGraphicFramePr>
            <a:graphicFrameLocks noChangeAspect="1"/>
          </p:cNvGraphicFramePr>
          <p:nvPr>
            <p:extLst>
              <p:ext uri="{D42A27DB-BD31-4B8C-83A1-F6EECF244321}">
                <p14:modId xmlns:p14="http://schemas.microsoft.com/office/powerpoint/2010/main" val="104104369"/>
              </p:ext>
            </p:extLst>
          </p:nvPr>
        </p:nvGraphicFramePr>
        <p:xfrm>
          <a:off x="228600" y="1371600"/>
          <a:ext cx="8686800" cy="4800600"/>
        </p:xfrm>
        <a:graphic>
          <a:graphicData uri="http://schemas.openxmlformats.org/presentationml/2006/ole">
            <mc:AlternateContent xmlns:mc="http://schemas.openxmlformats.org/markup-compatibility/2006">
              <mc:Choice xmlns:v="urn:schemas-microsoft-com:vml" Requires="v">
                <p:oleObj spid="_x0000_s1034" name="Документ" r:id="rId4" imgW="6352777" imgH="3968625" progId="Word.Document.12">
                  <p:embed/>
                </p:oleObj>
              </mc:Choice>
              <mc:Fallback>
                <p:oleObj name="Документ" r:id="rId4" imgW="6352777" imgH="3968625" progId="Word.Document.12">
                  <p:embed/>
                  <p:pic>
                    <p:nvPicPr>
                      <p:cNvPr id="0" name=""/>
                      <p:cNvPicPr/>
                      <p:nvPr/>
                    </p:nvPicPr>
                    <p:blipFill>
                      <a:blip r:embed="rId5"/>
                      <a:stretch>
                        <a:fillRect/>
                      </a:stretch>
                    </p:blipFill>
                    <p:spPr>
                      <a:xfrm>
                        <a:off x="228600" y="1371600"/>
                        <a:ext cx="8686800" cy="4800600"/>
                      </a:xfrm>
                      <a:prstGeom prst="rect">
                        <a:avLst/>
                      </a:prstGeom>
                    </p:spPr>
                  </p:pic>
                </p:oleObj>
              </mc:Fallback>
            </mc:AlternateContent>
          </a:graphicData>
        </a:graphic>
      </p:graphicFrame>
    </p:spTree>
    <p:extLst>
      <p:ext uri="{BB962C8B-B14F-4D97-AF65-F5344CB8AC3E}">
        <p14:creationId xmlns:p14="http://schemas.microsoft.com/office/powerpoint/2010/main" val="1706837050"/>
      </p:ext>
    </p:extLst>
  </p:cSld>
  <p:clrMapOvr>
    <a:masterClrMapping/>
  </p:clrMapOvr>
  <p:transition>
    <p:push/>
  </p:transition>
  <p:timing>
    <p:tnLst>
      <p:par>
        <p:cTn id="1" dur="indefinite" restart="never" nodeType="tmRoot"/>
      </p:par>
    </p:tnLst>
  </p:timing>
</p:sld>
</file>

<file path=ppt/theme/theme1.xml><?xml version="1.0" encoding="utf-8"?>
<a:theme xmlns:a="http://schemas.openxmlformats.org/drawingml/2006/main" name="Текстура">
  <a:themeElements>
    <a:clrScheme name="Текстура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Текстура">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Текстура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Текстура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Текстура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Текстура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Текстура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Текстура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Текстура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Текстура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Textured</Template>
  <TotalTime>4610</TotalTime>
  <Words>692</Words>
  <Application>Microsoft Office PowerPoint</Application>
  <PresentationFormat>Экран (4:3)</PresentationFormat>
  <Paragraphs>154</Paragraphs>
  <Slides>15</Slides>
  <Notes>3</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17" baseType="lpstr">
      <vt:lpstr>Текстура</vt:lpstr>
      <vt:lpstr>Документ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Чекеева Надежда Викторовна</dc:creator>
  <cp:lastModifiedBy>WORKST020</cp:lastModifiedBy>
  <cp:revision>574</cp:revision>
  <cp:lastPrinted>1601-01-01T00:00:00Z</cp:lastPrinted>
  <dcterms:created xsi:type="dcterms:W3CDTF">1601-01-01T00:00:00Z</dcterms:created>
  <dcterms:modified xsi:type="dcterms:W3CDTF">2019-03-26T09:24:00Z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