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sldIdLst>
    <p:sldId id="256" r:id="rId2"/>
    <p:sldId id="304" r:id="rId3"/>
    <p:sldId id="313" r:id="rId4"/>
    <p:sldId id="314" r:id="rId5"/>
    <p:sldId id="317" r:id="rId6"/>
    <p:sldId id="263" r:id="rId7"/>
    <p:sldId id="316" r:id="rId8"/>
    <p:sldId id="303" r:id="rId9"/>
    <p:sldId id="318" r:id="rId10"/>
    <p:sldId id="320" r:id="rId11"/>
    <p:sldId id="321" r:id="rId12"/>
    <p:sldId id="322" r:id="rId13"/>
    <p:sldId id="296" r:id="rId14"/>
    <p:sldId id="279" r:id="rId15"/>
  </p:sldIdLst>
  <p:sldSz cx="9144000" cy="6858000" type="screen4x3"/>
  <p:notesSz cx="6797675" cy="99298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D13758"/>
    <a:srgbClr val="B94F4F"/>
    <a:srgbClr val="E09440"/>
    <a:srgbClr val="6AA555"/>
    <a:srgbClr val="6C77CA"/>
    <a:srgbClr val="4B9B97"/>
    <a:srgbClr val="4681C2"/>
    <a:srgbClr val="F0974E"/>
    <a:srgbClr val="64B4B0"/>
    <a:srgbClr val="6697CC"/>
  </p:clrMru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94632" autoAdjust="0"/>
  </p:normalViewPr>
  <p:slideViewPr>
    <p:cSldViewPr>
      <p:cViewPr>
        <p:scale>
          <a:sx n="100" d="100"/>
          <a:sy n="100" d="100"/>
        </p:scale>
        <p:origin x="-1944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13F8542-C7F9-4F03-BEAC-1E5E3FD078AB}" type="datetimeFigureOut">
              <a:rPr lang="ru-RU"/>
              <a:pPr>
                <a:defRPr/>
              </a:pPr>
              <a:t>15.12.2025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8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9EBCC70-36DB-49BA-BEEB-86FA8122D6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3911D-11C2-43B5-8C0D-3D63D6813C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C0A6E-9B1D-4025-831C-22721D4463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12A9B-3C55-45CC-85BB-65453335C7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E6274-7BD5-41F9-8B34-1AF5E8E7A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C4789-D8C0-4E5E-AB56-A6B2DEEF9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7BF18-1015-47F0-822D-5B81A8380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1C2FF-3E28-4F0D-8AA4-18736E2E49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5F459-41A4-4F96-AE68-384B04F28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41C37-9B2D-41F3-8B77-B406EF98A7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9EE4A-F929-4574-92EA-CA9FB1A81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2D72F-73D5-4667-AABD-B08EB506DC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DAE59-9BD7-4469-8209-5249F275D2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76698-1179-4AA2-9A18-BCE3EECD42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042BA-0001-4019-8081-229FECFF2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43030-6E91-4248-9D73-519CE3E9A8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EB5504E-DA63-4107-B95D-D5833BB555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.xls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2.xls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3.xlsx"/><Relationship Id="rId7" Type="http://schemas.openxmlformats.org/officeDocument/2006/relationships/package" Target="../embeddings/_____Microsoft_Office_Excel7.xls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_____Microsoft_Office_Excel6.xlsx"/><Relationship Id="rId5" Type="http://schemas.openxmlformats.org/officeDocument/2006/relationships/package" Target="../embeddings/_____Microsoft_Office_Excel5.xlsx"/><Relationship Id="rId4" Type="http://schemas.openxmlformats.org/officeDocument/2006/relationships/package" Target="../embeddings/_____Microsoft_Office_Excel4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8.xls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9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0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1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2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3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4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package" Target="../embeddings/_____Microsoft_Office_Excel16.xlsx"/><Relationship Id="rId4" Type="http://schemas.openxmlformats.org/officeDocument/2006/relationships/package" Target="../embeddings/_____Microsoft_Office_Excel15.xls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1905000" sx="100000" sy="100000" flip="xy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1905000"/>
            <a:ext cx="9144000" cy="2819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БЮДЖЕТ </a:t>
            </a:r>
            <a:endParaRPr lang="en-US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СОРТАВАЛЬСКОГО МУНИЦИПАЛЬНОГО ОКРУГА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 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ru-RU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НА </a:t>
            </a:r>
            <a:r>
              <a:rPr lang="ru-RU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20</a:t>
            </a:r>
            <a:r>
              <a:rPr 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2</a:t>
            </a:r>
            <a:r>
              <a:rPr lang="ru-RU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6 ГОД </a:t>
            </a:r>
            <a:r>
              <a:rPr lang="ru-RU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И </a:t>
            </a:r>
            <a:r>
              <a:rPr lang="ru-RU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ПЛАНОВЫЙ ПЕРИОД </a:t>
            </a:r>
            <a:endParaRPr lang="ru-RU" sz="2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ru-RU" sz="25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Tahoma" pitchFamily="34" charset="0"/>
              </a:rPr>
              <a:t>2027 И 2028</a:t>
            </a:r>
            <a:r>
              <a:rPr lang="en-US" sz="25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Tahoma" pitchFamily="34" charset="0"/>
              </a:rPr>
              <a:t> </a:t>
            </a:r>
            <a:r>
              <a:rPr lang="ru-RU" sz="25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Tahoma" pitchFamily="34" charset="0"/>
              </a:rPr>
              <a:t>ГОДОВ</a:t>
            </a:r>
            <a:endParaRPr lang="ru-RU" sz="25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8673" name="Picture 1" descr="\\core\Common\ПОЛУЧИТЬ\Бармотина М.В\logo1.png"/>
          <p:cNvPicPr>
            <a:picLocks noChangeAspect="1" noChangeArrowheads="1"/>
          </p:cNvPicPr>
          <p:nvPr/>
        </p:nvPicPr>
        <p:blipFill>
          <a:blip r:embed="rId3" cstate="print"/>
          <a:srcRect r="75549"/>
          <a:stretch>
            <a:fillRect/>
          </a:stretch>
        </p:blipFill>
        <p:spPr bwMode="auto">
          <a:xfrm>
            <a:off x="685800" y="381000"/>
            <a:ext cx="762000" cy="1066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0" y="533400"/>
            <a:ext cx="4648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АДМИНСТРАЦИЯ</a:t>
            </a:r>
          </a:p>
          <a:p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СОРТАВАЛЬСКОГО МУНИЦИПАЛЬНОГО ОКРУГА</a:t>
            </a:r>
          </a:p>
          <a:p>
            <a:r>
              <a:rPr lang="ru-RU" sz="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ФИНАНСОВЫЙ ОТДЕЛ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9144000" cy="13716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3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Структура доходов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(млн. руб.)</a:t>
            </a:r>
          </a:p>
        </p:txBody>
      </p:sp>
      <p:graphicFrame>
        <p:nvGraphicFramePr>
          <p:cNvPr id="9219" name="Содержимое 9"/>
          <p:cNvGraphicFramePr>
            <a:graphicFrameLocks noGrp="1"/>
          </p:cNvGraphicFramePr>
          <p:nvPr>
            <p:ph sz="quarter" idx="2"/>
          </p:nvPr>
        </p:nvGraphicFramePr>
        <p:xfrm>
          <a:off x="166688" y="1403350"/>
          <a:ext cx="8807450" cy="5421313"/>
        </p:xfrm>
        <a:graphic>
          <a:graphicData uri="http://schemas.openxmlformats.org/presentationml/2006/ole">
            <p:oleObj spid="_x0000_s9219" name="Лист" r:id="rId3" imgW="9315428" imgH="5724576" progId="Excel.Sheet.12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560388" y="1695450"/>
          <a:ext cx="8021637" cy="4837113"/>
        </p:xfrm>
        <a:graphic>
          <a:graphicData uri="http://schemas.openxmlformats.org/presentationml/2006/ole">
            <p:oleObj spid="_x0000_s1026" name="Лист" r:id="rId3" imgW="9429598" imgH="5686348" progId="Excel.Sheet.12">
              <p:embed/>
            </p:oleObj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Налоговые доходы</a:t>
            </a:r>
          </a:p>
          <a:p>
            <a:pPr algn="ctr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(млн. руб.)</a:t>
            </a:r>
            <a:endParaRPr lang="ru-RU" sz="2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6218" y="1600200"/>
            <a:ext cx="7292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ВСЕГО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	 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922,3			1012,8			1095,1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Налоговые доходы</a:t>
            </a:r>
          </a:p>
          <a:p>
            <a:pPr algn="ctr"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(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млн. руб.)</a:t>
            </a:r>
            <a:endParaRPr lang="ru-RU" sz="2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6200" y="1356072"/>
          <a:ext cx="5029201" cy="2911128"/>
        </p:xfrm>
        <a:graphic>
          <a:graphicData uri="http://schemas.openxmlformats.org/presentationml/2006/ole">
            <p:oleObj spid="_x0000_s2050" name="Лист" r:id="rId3" imgW="4047998" imgH="2343073" progId="Excel.Sheet.12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Grp="1" noChangeAspect="1"/>
          </p:cNvGraphicFramePr>
          <p:nvPr/>
        </p:nvGraphicFramePr>
        <p:xfrm>
          <a:off x="81990" y="4156928"/>
          <a:ext cx="5023410" cy="2777272"/>
        </p:xfrm>
        <a:graphic>
          <a:graphicData uri="http://schemas.openxmlformats.org/presentationml/2006/ole">
            <p:oleObj spid="_x0000_s2051" name="Лист" r:id="rId4" imgW="3972001" imgH="2190853" progId="Excel.Sheet.12">
              <p:embed/>
            </p:oleObj>
          </a:graphicData>
        </a:graphic>
      </p:graphicFrame>
      <p:graphicFrame>
        <p:nvGraphicFramePr>
          <p:cNvPr id="2052" name="Object 5"/>
          <p:cNvGraphicFramePr>
            <a:graphicFrameLocks noGrp="1" noChangeAspect="1"/>
          </p:cNvGraphicFramePr>
          <p:nvPr/>
        </p:nvGraphicFramePr>
        <p:xfrm>
          <a:off x="4572000" y="1447800"/>
          <a:ext cx="4340225" cy="1724025"/>
        </p:xfrm>
        <a:graphic>
          <a:graphicData uri="http://schemas.openxmlformats.org/presentationml/2006/ole">
            <p:oleObj spid="_x0000_s2052" name="Лист" r:id="rId5" imgW="4353030" imgH="1724115" progId="Excel.Sheet.12">
              <p:embed/>
            </p:oleObj>
          </a:graphicData>
        </a:graphic>
      </p:graphicFrame>
      <p:graphicFrame>
        <p:nvGraphicFramePr>
          <p:cNvPr id="2053" name="Object 6"/>
          <p:cNvGraphicFramePr>
            <a:graphicFrameLocks noGrp="1" noChangeAspect="1"/>
          </p:cNvGraphicFramePr>
          <p:nvPr/>
        </p:nvGraphicFramePr>
        <p:xfrm>
          <a:off x="4616450" y="2895600"/>
          <a:ext cx="4298950" cy="1982788"/>
        </p:xfrm>
        <a:graphic>
          <a:graphicData uri="http://schemas.openxmlformats.org/presentationml/2006/ole">
            <p:oleObj spid="_x0000_s2053" name="Лист" r:id="rId6" imgW="4000457" imgH="1914564" progId="Excel.Sheet.12">
              <p:embed/>
            </p:oleObj>
          </a:graphicData>
        </a:graphic>
      </p:graphicFrame>
      <p:graphicFrame>
        <p:nvGraphicFramePr>
          <p:cNvPr id="2054" name="Object 7"/>
          <p:cNvGraphicFramePr>
            <a:graphicFrameLocks noGrp="1" noChangeAspect="1"/>
          </p:cNvGraphicFramePr>
          <p:nvPr/>
        </p:nvGraphicFramePr>
        <p:xfrm>
          <a:off x="4600575" y="4921250"/>
          <a:ext cx="4314825" cy="1936750"/>
        </p:xfrm>
        <a:graphic>
          <a:graphicData uri="http://schemas.openxmlformats.org/presentationml/2006/ole">
            <p:oleObj spid="_x0000_s2054" name="Лист" r:id="rId7" imgW="4171885" imgH="1933678" progId="Excel.Sheet.12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22250" y="1903413"/>
          <a:ext cx="8662988" cy="4268787"/>
        </p:xfrm>
        <a:graphic>
          <a:graphicData uri="http://schemas.openxmlformats.org/presentationml/2006/ole">
            <p:oleObj spid="_x0000_s3074" name="Лист" r:id="rId3" imgW="9934514" imgH="4895708" progId="Excel.Sheet.12">
              <p:embed/>
            </p:oleObj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Неналоговые доходы</a:t>
            </a:r>
          </a:p>
          <a:p>
            <a:pPr algn="ctr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(млн. руб.)</a:t>
            </a:r>
            <a:endParaRPr lang="ru-RU" sz="2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00200"/>
            <a:ext cx="8000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ВСЕГО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	 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163,6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	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159,2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	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159,2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Безвозмездные поступления</a:t>
            </a:r>
          </a:p>
          <a:p>
            <a:pPr algn="ctr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(млн. руб.)</a:t>
            </a:r>
            <a:endParaRPr lang="ru-RU" sz="2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4098" name="Диаграмма 27"/>
          <p:cNvGraphicFramePr>
            <a:graphicFrameLocks/>
          </p:cNvGraphicFramePr>
          <p:nvPr/>
        </p:nvGraphicFramePr>
        <p:xfrm>
          <a:off x="152400" y="1600200"/>
          <a:ext cx="8618538" cy="4467225"/>
        </p:xfrm>
        <a:graphic>
          <a:graphicData uri="http://schemas.openxmlformats.org/presentationml/2006/ole">
            <p:oleObj spid="_x0000_s4098" name="Лист" r:id="rId3" imgW="9163086" imgH="4800484" progId="Excel.Sheet.12">
              <p:embed/>
            </p:oleObj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620000" y="1613535"/>
            <a:ext cx="990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ВСЕГО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ru-RU" sz="2000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10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74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5</a:t>
            </a:r>
          </a:p>
          <a:p>
            <a:pPr algn="r"/>
            <a:endParaRPr lang="en-US" sz="2000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endParaRPr lang="en-US" sz="2000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10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33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endParaRPr lang="en-US" sz="2000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594,4</a:t>
            </a:r>
          </a:p>
          <a:p>
            <a:pPr algn="r"/>
            <a:endParaRPr lang="ru-RU" sz="20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Структура расходов 2026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 </a:t>
            </a:r>
            <a:r>
              <a:rPr lang="ru-RU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год</a:t>
            </a:r>
            <a:br>
              <a:rPr lang="ru-RU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</a:b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(млн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. руб.)</a:t>
            </a:r>
            <a:endParaRPr lang="ru-RU" sz="2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10244" name="Диаграмма 16"/>
          <p:cNvGraphicFramePr>
            <a:graphicFrameLocks/>
          </p:cNvGraphicFramePr>
          <p:nvPr/>
        </p:nvGraphicFramePr>
        <p:xfrm>
          <a:off x="0" y="1298575"/>
          <a:ext cx="9197975" cy="4759325"/>
        </p:xfrm>
        <a:graphic>
          <a:graphicData uri="http://schemas.openxmlformats.org/presentationml/2006/ole">
            <p:oleObj spid="_x0000_s10244" name="Лист" r:id="rId3" imgW="9201258" imgH="4762603" progId="Excel.Sheet.12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71641" y="6000690"/>
            <a:ext cx="1766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</a:rPr>
              <a:t>ВСЕГО</a:t>
            </a:r>
            <a:r>
              <a:rPr lang="en-US" sz="2000" dirty="0" smtClean="0">
                <a:solidFill>
                  <a:srgbClr val="000000"/>
                </a:solidFill>
                <a:latin typeface="Calibri" pitchFamily="34" charset="0"/>
              </a:rPr>
              <a:t>: </a:t>
            </a:r>
            <a:r>
              <a:rPr lang="ru-RU" sz="2000" b="1" dirty="0" smtClean="0">
                <a:solidFill>
                  <a:srgbClr val="000000"/>
                </a:solidFill>
                <a:latin typeface="Calibri" pitchFamily="34" charset="0"/>
              </a:rPr>
              <a:t>2 193,5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Структура расходов 2026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 </a:t>
            </a: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год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муниципальные программы (млн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. руб.)</a:t>
            </a:r>
            <a:endParaRPr lang="ru-RU" sz="2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5122" name="Диаграмма 16"/>
          <p:cNvGraphicFramePr>
            <a:graphicFrameLocks/>
          </p:cNvGraphicFramePr>
          <p:nvPr/>
        </p:nvGraphicFramePr>
        <p:xfrm>
          <a:off x="0" y="1560512"/>
          <a:ext cx="9197975" cy="5068888"/>
        </p:xfrm>
        <a:graphic>
          <a:graphicData uri="http://schemas.openxmlformats.org/presentationml/2006/ole">
            <p:oleObj spid="_x0000_s5122" name="Лист" r:id="rId3" imgW="9201258" imgH="4953051" progId="Excel.Sheet.12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71641" y="6000690"/>
            <a:ext cx="1766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</a:rPr>
              <a:t>ВСЕГО</a:t>
            </a:r>
            <a:r>
              <a:rPr lang="en-US" sz="2000" dirty="0" smtClean="0">
                <a:solidFill>
                  <a:srgbClr val="000000"/>
                </a:solidFill>
                <a:latin typeface="Calibri" pitchFamily="34" charset="0"/>
              </a:rPr>
              <a:t>: </a:t>
            </a:r>
            <a:r>
              <a:rPr lang="ru-RU" sz="2000" b="1" dirty="0" smtClean="0">
                <a:solidFill>
                  <a:srgbClr val="000000"/>
                </a:solidFill>
                <a:latin typeface="Calibri" pitchFamily="34" charset="0"/>
              </a:rPr>
              <a:t>2 193,5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Структура расходов 2026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 </a:t>
            </a: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год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за счет собственных налоговых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неналоговых доходов (млн. руб.)</a:t>
            </a:r>
            <a:endParaRPr lang="ru-RU" sz="2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6146" name="Диаграмма 16"/>
          <p:cNvGraphicFramePr>
            <a:graphicFrameLocks/>
          </p:cNvGraphicFramePr>
          <p:nvPr/>
        </p:nvGraphicFramePr>
        <p:xfrm>
          <a:off x="0" y="1598613"/>
          <a:ext cx="9134475" cy="4430712"/>
        </p:xfrm>
        <a:graphic>
          <a:graphicData uri="http://schemas.openxmlformats.org/presentationml/2006/ole">
            <p:oleObj spid="_x0000_s6146" name="Лист" r:id="rId3" imgW="9401142" imgH="4486314" progId="Excel.Sheet.12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71641" y="6000690"/>
            <a:ext cx="1766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</a:rPr>
              <a:t>ВСЕГО</a:t>
            </a:r>
            <a:r>
              <a:rPr lang="en-US" sz="2000" dirty="0" smtClean="0">
                <a:solidFill>
                  <a:srgbClr val="000000"/>
                </a:solidFill>
                <a:latin typeface="Calibri" pitchFamily="34" charset="0"/>
              </a:rPr>
              <a:t>: </a:t>
            </a:r>
            <a:r>
              <a:rPr lang="ru-RU" sz="2000" b="1" dirty="0" smtClean="0">
                <a:solidFill>
                  <a:srgbClr val="000000"/>
                </a:solidFill>
                <a:latin typeface="Calibri" pitchFamily="34" charset="0"/>
              </a:rPr>
              <a:t>1 131,3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Структура расходов 2026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 </a:t>
            </a: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год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за счет собственных налоговых и неналоговых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доходов (млн. руб.)</a:t>
            </a:r>
            <a:endParaRPr lang="ru-RU" sz="2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6146" name="Диаграмма 16"/>
          <p:cNvGraphicFramePr>
            <a:graphicFrameLocks/>
          </p:cNvGraphicFramePr>
          <p:nvPr/>
        </p:nvGraphicFramePr>
        <p:xfrm>
          <a:off x="-17463" y="1508125"/>
          <a:ext cx="9161463" cy="4587875"/>
        </p:xfrm>
        <a:graphic>
          <a:graphicData uri="http://schemas.openxmlformats.org/presentationml/2006/ole">
            <p:oleObj spid="_x0000_s29698" name="Лист" r:id="rId3" imgW="9429598" imgH="4657648" progId="Excel.Sheet.12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71641" y="6000690"/>
            <a:ext cx="1766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</a:rPr>
              <a:t>ВСЕГО</a:t>
            </a:r>
            <a:r>
              <a:rPr lang="en-US" sz="2000" dirty="0" smtClean="0">
                <a:solidFill>
                  <a:srgbClr val="000000"/>
                </a:solidFill>
                <a:latin typeface="Calibri" pitchFamily="34" charset="0"/>
              </a:rPr>
              <a:t>: </a:t>
            </a:r>
            <a:r>
              <a:rPr lang="ru-RU" sz="2000" b="1" dirty="0" smtClean="0">
                <a:solidFill>
                  <a:srgbClr val="000000"/>
                </a:solidFill>
                <a:latin typeface="Calibri" pitchFamily="34" charset="0"/>
              </a:rPr>
              <a:t>1 131,3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Структура расходов 2026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 </a:t>
            </a:r>
            <a:r>
              <a:rPr lang="ru-RU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год</a:t>
            </a:r>
          </a:p>
          <a:p>
            <a:pPr algn="ctr"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за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счет собственных налоговых и неналоговых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доходов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(млн. руб.)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9200" y="152400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Обязательный рост расходов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4093534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Предлагается увеличить расходы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95400" y="2057400"/>
            <a:ext cx="3048000" cy="1905000"/>
          </a:xfrm>
          <a:prstGeom prst="roundRect">
            <a:avLst>
              <a:gd name="adj" fmla="val 9690"/>
            </a:avLst>
          </a:prstGeom>
          <a:solidFill>
            <a:srgbClr val="468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24400" y="2057400"/>
            <a:ext cx="3048000" cy="1905000"/>
          </a:xfrm>
          <a:prstGeom prst="roundRect">
            <a:avLst>
              <a:gd name="adj" fmla="val 9690"/>
            </a:avLst>
          </a:prstGeom>
          <a:solidFill>
            <a:srgbClr val="4B9B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429000" y="4648200"/>
            <a:ext cx="2286000" cy="1905000"/>
          </a:xfrm>
          <a:prstGeom prst="roundRect">
            <a:avLst>
              <a:gd name="adj" fmla="val 9690"/>
            </a:avLst>
          </a:prstGeom>
          <a:solidFill>
            <a:srgbClr val="E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096000" y="4648200"/>
            <a:ext cx="2286000" cy="1905000"/>
          </a:xfrm>
          <a:prstGeom prst="roundRect">
            <a:avLst>
              <a:gd name="adj" fmla="val 9690"/>
            </a:avLst>
          </a:prstGeom>
          <a:solidFill>
            <a:srgbClr val="6C7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2000" y="4648200"/>
            <a:ext cx="2286000" cy="1905000"/>
          </a:xfrm>
          <a:prstGeom prst="roundRect">
            <a:avLst>
              <a:gd name="adj" fmla="val 9690"/>
            </a:avLst>
          </a:prstGeom>
          <a:solidFill>
            <a:srgbClr val="6AA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371600" y="3124200"/>
            <a:ext cx="2895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Оплата труда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</a:t>
            </a:r>
            <a:r>
              <a:rPr lang="ru-RU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МРОТ</a:t>
            </a:r>
            <a:r>
              <a:rPr lang="en-U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)</a:t>
            </a:r>
            <a:endParaRPr lang="ru-RU" sz="1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+23,7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76800" y="3124200"/>
            <a:ext cx="2819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Коммунальные услуги</a:t>
            </a: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+29,5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57600" y="57912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Ремонт моста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+4,0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4400" y="57912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Дорожный фонд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до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50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57912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Благоустройство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до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67,4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1746" name="Picture 2" descr="C:\Users\kuliev\Documents\RU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286000"/>
            <a:ext cx="717255" cy="827741"/>
          </a:xfrm>
          <a:prstGeom prst="rect">
            <a:avLst/>
          </a:prstGeom>
          <a:noFill/>
        </p:spPr>
      </p:pic>
      <p:pic>
        <p:nvPicPr>
          <p:cNvPr id="31747" name="Picture 3" descr="C:\Users\kuliev\Documents\KO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286000"/>
            <a:ext cx="1181830" cy="837061"/>
          </a:xfrm>
          <a:prstGeom prst="rect">
            <a:avLst/>
          </a:prstGeom>
          <a:noFill/>
        </p:spPr>
      </p:pic>
      <p:pic>
        <p:nvPicPr>
          <p:cNvPr id="31748" name="Picture 4" descr="C:\Users\kuliev\Documents\DO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4876800"/>
            <a:ext cx="1143000" cy="755361"/>
          </a:xfrm>
          <a:prstGeom prst="rect">
            <a:avLst/>
          </a:prstGeom>
          <a:noFill/>
        </p:spPr>
      </p:pic>
      <p:pic>
        <p:nvPicPr>
          <p:cNvPr id="31749" name="Picture 5" descr="C:\Users\kuliev\Documents\MO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4876800"/>
            <a:ext cx="1189227" cy="844412"/>
          </a:xfrm>
          <a:prstGeom prst="rect">
            <a:avLst/>
          </a:prstGeom>
          <a:noFill/>
        </p:spPr>
      </p:pic>
      <p:pic>
        <p:nvPicPr>
          <p:cNvPr id="31750" name="Picture 6" descr="C:\Users\kuliev\Documents\BL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4637" y="4871461"/>
            <a:ext cx="1300163" cy="91973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Реализация мероприятий в 2026</a:t>
            </a: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 </a:t>
            </a:r>
            <a:r>
              <a:rPr lang="ru-RU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году</a:t>
            </a:r>
          </a:p>
          <a:p>
            <a:pPr algn="ctr"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(млн. руб.)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+mn-cs"/>
            </a:endParaRPr>
          </a:p>
        </p:txBody>
      </p:sp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457200" y="2057400"/>
            <a:ext cx="609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24000" y="2514600"/>
            <a:ext cx="6248400" cy="990600"/>
          </a:xfrm>
          <a:prstGeom prst="roundRect">
            <a:avLst>
              <a:gd name="adj" fmla="val 9690"/>
            </a:avLst>
          </a:prstGeom>
          <a:solidFill>
            <a:srgbClr val="468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62000" y="3581400"/>
            <a:ext cx="3429000" cy="990600"/>
          </a:xfrm>
          <a:prstGeom prst="roundRect">
            <a:avLst>
              <a:gd name="adj" fmla="val 9690"/>
            </a:avLst>
          </a:prstGeom>
          <a:solidFill>
            <a:srgbClr val="6AA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67200" y="3581400"/>
            <a:ext cx="4114800" cy="990600"/>
          </a:xfrm>
          <a:prstGeom prst="roundRect">
            <a:avLst>
              <a:gd name="adj" fmla="val 9690"/>
            </a:avLst>
          </a:prstGeom>
          <a:solidFill>
            <a:srgbClr val="E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57600" y="5715000"/>
            <a:ext cx="4953000" cy="990600"/>
          </a:xfrm>
          <a:prstGeom prst="roundRect">
            <a:avLst>
              <a:gd name="adj" fmla="val 9690"/>
            </a:avLst>
          </a:prstGeom>
          <a:solidFill>
            <a:srgbClr val="6C7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81000" y="4648200"/>
            <a:ext cx="4191000" cy="990600"/>
          </a:xfrm>
          <a:prstGeom prst="roundRect">
            <a:avLst>
              <a:gd name="adj" fmla="val 9690"/>
            </a:avLst>
          </a:prstGeom>
          <a:solidFill>
            <a:srgbClr val="D137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48200" y="4648200"/>
            <a:ext cx="4114800" cy="990600"/>
          </a:xfrm>
          <a:prstGeom prst="roundRect">
            <a:avLst>
              <a:gd name="adj" fmla="val 9690"/>
            </a:avLst>
          </a:prstGeom>
          <a:solidFill>
            <a:srgbClr val="468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9600" y="5715000"/>
            <a:ext cx="2971800" cy="990600"/>
          </a:xfrm>
          <a:prstGeom prst="roundRect">
            <a:avLst>
              <a:gd name="adj" fmla="val 9690"/>
            </a:avLst>
          </a:prstGeom>
          <a:solidFill>
            <a:srgbClr val="468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81000" y="1447800"/>
            <a:ext cx="2743200" cy="990600"/>
          </a:xfrm>
          <a:prstGeom prst="roundRect">
            <a:avLst>
              <a:gd name="adj" fmla="val 9690"/>
            </a:avLst>
          </a:prstGeom>
          <a:solidFill>
            <a:srgbClr val="6C7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019800" y="1447800"/>
            <a:ext cx="2743200" cy="990600"/>
          </a:xfrm>
          <a:prstGeom prst="roundRect">
            <a:avLst>
              <a:gd name="adj" fmla="val 9690"/>
            </a:avLst>
          </a:prstGeom>
          <a:solidFill>
            <a:srgbClr val="6AA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00400" y="1447800"/>
            <a:ext cx="2743200" cy="990600"/>
          </a:xfrm>
          <a:prstGeom prst="roundRect">
            <a:avLst>
              <a:gd name="adj" fmla="val 9690"/>
            </a:avLst>
          </a:prstGeom>
          <a:solidFill>
            <a:srgbClr val="E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371600" y="1524000"/>
            <a:ext cx="16764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ООШ №4</a:t>
            </a: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119,7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91000" y="1524000"/>
            <a:ext cx="16764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СОШ №6</a:t>
            </a: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15,1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81446" y="1524000"/>
            <a:ext cx="180535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ДС Победы 12 </a:t>
            </a:r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57,5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3200" y="2514600"/>
            <a:ext cx="48006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Ремонтно-реставрационные работы здания Регионального музея Северного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Приладожья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21,5</a:t>
            </a:r>
            <a:endParaRPr lang="ru-RU" sz="2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81200" y="3581400"/>
            <a:ext cx="21336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Ремонт и содержание автодорог</a:t>
            </a: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178,8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58900" y="5791201"/>
            <a:ext cx="21463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Ремонт тротуаров</a:t>
            </a: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16,5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86400" y="3581400"/>
            <a:ext cx="28194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Ремонт пешеходного моста </a:t>
            </a: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пгт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.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Хелюля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4,0</a:t>
            </a:r>
            <a:endParaRPr lang="ru-RU" sz="2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47800" y="4648200"/>
            <a:ext cx="30480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Создание модельной библиотеки в п. </a:t>
            </a:r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Хаапалампи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8,0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67400" y="4648200"/>
            <a:ext cx="28194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Субсидии </a:t>
            </a:r>
            <a:endParaRPr lang="en-U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юридическим лицам </a:t>
            </a:r>
            <a:endParaRPr lang="en-U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36,3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76800" y="5791200"/>
            <a:ext cx="36576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Благоустройство парка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Ваккосалми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70,3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2770" name="Picture 2" descr="C:\Users\kuliev\Documents\BL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1" y="5852447"/>
            <a:ext cx="990600" cy="700753"/>
          </a:xfrm>
          <a:prstGeom prst="rect">
            <a:avLst/>
          </a:prstGeom>
          <a:noFill/>
        </p:spPr>
      </p:pic>
      <p:pic>
        <p:nvPicPr>
          <p:cNvPr id="32771" name="Picture 3" descr="C:\Users\kuliev\Documents\D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778250"/>
            <a:ext cx="970481" cy="641350"/>
          </a:xfrm>
          <a:prstGeom prst="rect">
            <a:avLst/>
          </a:prstGeom>
          <a:noFill/>
        </p:spPr>
      </p:pic>
      <p:pic>
        <p:nvPicPr>
          <p:cNvPr id="32772" name="Picture 4" descr="C:\Users\kuliev\Documents\MO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733800"/>
            <a:ext cx="1027340" cy="729464"/>
          </a:xfrm>
          <a:prstGeom prst="rect">
            <a:avLst/>
          </a:prstGeom>
          <a:noFill/>
        </p:spPr>
      </p:pic>
      <p:pic>
        <p:nvPicPr>
          <p:cNvPr id="32776" name="Picture 8" descr="C:\Users\kuliev\Documents\BIB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4864100"/>
            <a:ext cx="788043" cy="546100"/>
          </a:xfrm>
          <a:prstGeom prst="rect">
            <a:avLst/>
          </a:prstGeom>
          <a:noFill/>
        </p:spPr>
      </p:pic>
      <p:pic>
        <p:nvPicPr>
          <p:cNvPr id="32777" name="Picture 9" descr="C:\Users\kuliev\Documents\YU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02820" y="4876800"/>
            <a:ext cx="812180" cy="584200"/>
          </a:xfrm>
          <a:prstGeom prst="rect">
            <a:avLst/>
          </a:prstGeom>
          <a:noFill/>
        </p:spPr>
      </p:pic>
      <p:pic>
        <p:nvPicPr>
          <p:cNvPr id="32779" name="Picture 11" descr="C:\Users\kuliev\Documents\PE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6216" y="5823099"/>
            <a:ext cx="631584" cy="762000"/>
          </a:xfrm>
          <a:prstGeom prst="rect">
            <a:avLst/>
          </a:prstGeom>
          <a:noFill/>
        </p:spPr>
      </p:pic>
      <p:pic>
        <p:nvPicPr>
          <p:cNvPr id="32780" name="Picture 12" descr="C:\Users\kuliev\Documents\SHK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1" y="1654097"/>
            <a:ext cx="685800" cy="585440"/>
          </a:xfrm>
          <a:prstGeom prst="rect">
            <a:avLst/>
          </a:prstGeom>
          <a:noFill/>
        </p:spPr>
      </p:pic>
      <p:pic>
        <p:nvPicPr>
          <p:cNvPr id="42" name="Picture 12" descr="C:\Users\kuliev\Documents\SHK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9000" y="1676400"/>
            <a:ext cx="685800" cy="585440"/>
          </a:xfrm>
          <a:prstGeom prst="rect">
            <a:avLst/>
          </a:prstGeom>
          <a:noFill/>
        </p:spPr>
      </p:pic>
      <p:pic>
        <p:nvPicPr>
          <p:cNvPr id="32781" name="Picture 13" descr="C:\Users\kuliev\Documents\MUS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28800" y="2655888"/>
            <a:ext cx="685800" cy="685800"/>
          </a:xfrm>
          <a:prstGeom prst="rect">
            <a:avLst/>
          </a:prstGeom>
          <a:noFill/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96000" y="1447800"/>
            <a:ext cx="91581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Основные параметры бюджета 2026-2028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годы</a:t>
            </a:r>
          </a:p>
          <a:p>
            <a:pPr algn="ctr"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(млн. руб.)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2771" name="Диаграмма 27"/>
          <p:cNvGraphicFramePr>
            <a:graphicFrameLocks/>
          </p:cNvGraphicFramePr>
          <p:nvPr/>
        </p:nvGraphicFramePr>
        <p:xfrm>
          <a:off x="1524000" y="1447800"/>
          <a:ext cx="6299200" cy="2535238"/>
        </p:xfrm>
        <a:graphic>
          <a:graphicData uri="http://schemas.openxmlformats.org/presentationml/2006/ole">
            <p:oleObj spid="_x0000_s32771" name="Лист" r:id="rId3" imgW="9277256" imgH="3800629" progId="Excel.Sheet.12">
              <p:embed/>
            </p:oleObj>
          </a:graphicData>
        </a:graphic>
      </p:graphicFrame>
      <p:graphicFrame>
        <p:nvGraphicFramePr>
          <p:cNvPr id="32772" name="Диаграмма 27"/>
          <p:cNvGraphicFramePr>
            <a:graphicFrameLocks/>
          </p:cNvGraphicFramePr>
          <p:nvPr/>
        </p:nvGraphicFramePr>
        <p:xfrm>
          <a:off x="344488" y="4267200"/>
          <a:ext cx="4227512" cy="2054225"/>
        </p:xfrm>
        <a:graphic>
          <a:graphicData uri="http://schemas.openxmlformats.org/presentationml/2006/ole">
            <p:oleObj spid="_x0000_s32772" name="Лист" r:id="rId4" imgW="6029488" imgH="2990876" progId="Excel.Sheet.12">
              <p:embed/>
            </p:oleObj>
          </a:graphicData>
        </a:graphic>
      </p:graphicFrame>
      <p:graphicFrame>
        <p:nvGraphicFramePr>
          <p:cNvPr id="32773" name="Диаграмма 27"/>
          <p:cNvGraphicFramePr>
            <a:graphicFrameLocks/>
          </p:cNvGraphicFramePr>
          <p:nvPr/>
        </p:nvGraphicFramePr>
        <p:xfrm>
          <a:off x="4433888" y="4267200"/>
          <a:ext cx="4032250" cy="2309813"/>
        </p:xfrm>
        <a:graphic>
          <a:graphicData uri="http://schemas.openxmlformats.org/presentationml/2006/ole">
            <p:oleObj spid="_x0000_s32773" name="Лист" r:id="rId5" imgW="6410170" imgH="3753017" progId="Excel.Sheet.12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1905000" sx="100000" sy="100000" flip="xy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1905000"/>
            <a:ext cx="9144000" cy="2819400"/>
          </a:xfrm>
          <a:prstGeom prst="rect">
            <a:avLst/>
          </a:prstGeom>
          <a:solidFill>
            <a:schemeClr val="tx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ahoma" pitchFamily="34" charset="0"/>
              </a:rPr>
              <a:t>Спасибо за внимание!</a:t>
            </a:r>
            <a:endParaRPr lang="ru-RU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40000"/>
            <a:lumOff val="6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8516</TotalTime>
  <Words>250</Words>
  <Application>Microsoft Office PowerPoint</Application>
  <PresentationFormat>Экран (4:3)</PresentationFormat>
  <Paragraphs>81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Текстура</vt:lpstr>
      <vt:lpstr>Лист</vt:lpstr>
      <vt:lpstr>Слайд 1</vt:lpstr>
      <vt:lpstr>Структура доходов (млн. руб.)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Чекеева Надежда Викторовна</dc:creator>
  <cp:lastModifiedBy>kuliev</cp:lastModifiedBy>
  <cp:revision>1058</cp:revision>
  <cp:lastPrinted>1601-01-01T00:00:00Z</cp:lastPrinted>
  <dcterms:created xsi:type="dcterms:W3CDTF">1601-01-01T00:00:00Z</dcterms:created>
  <dcterms:modified xsi:type="dcterms:W3CDTF">2025-12-15T14:36:58Z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